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88" r:id="rId4"/>
    <p:sldId id="258" r:id="rId5"/>
    <p:sldId id="263" r:id="rId6"/>
    <p:sldId id="264" r:id="rId7"/>
    <p:sldId id="267" r:id="rId8"/>
    <p:sldId id="272" r:id="rId9"/>
    <p:sldId id="273" r:id="rId10"/>
    <p:sldId id="279" r:id="rId11"/>
    <p:sldId id="292" r:id="rId12"/>
    <p:sldId id="270" r:id="rId13"/>
    <p:sldId id="280" r:id="rId14"/>
    <p:sldId id="271" r:id="rId15"/>
    <p:sldId id="277" r:id="rId16"/>
    <p:sldId id="274" r:id="rId17"/>
    <p:sldId id="275" r:id="rId18"/>
    <p:sldId id="278" r:id="rId19"/>
    <p:sldId id="261" r:id="rId20"/>
    <p:sldId id="268" r:id="rId21"/>
    <p:sldId id="281" r:id="rId22"/>
    <p:sldId id="290" r:id="rId23"/>
    <p:sldId id="276" r:id="rId24"/>
    <p:sldId id="289" r:id="rId25"/>
    <p:sldId id="282" r:id="rId26"/>
    <p:sldId id="286" r:id="rId27"/>
    <p:sldId id="287" r:id="rId28"/>
    <p:sldId id="28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clrMru>
    <a:srgbClr val="FECC09"/>
    <a:srgbClr val="669903"/>
    <a:srgbClr val="FF7E3F"/>
    <a:srgbClr val="FFD963"/>
    <a:srgbClr val="292929"/>
    <a:srgbClr val="4D4D4D"/>
    <a:srgbClr val="5F5F5F"/>
    <a:srgbClr val="669900"/>
    <a:srgbClr val="EE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50" autoAdjust="0"/>
  </p:normalViewPr>
  <p:slideViewPr>
    <p:cSldViewPr>
      <p:cViewPr varScale="1">
        <p:scale>
          <a:sx n="71" d="100"/>
          <a:sy n="71" d="100"/>
        </p:scale>
        <p:origin x="-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18092036-7101-9446-8941-BA4268065E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627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72F4303-15BD-E844-B660-5EB65DA399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8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288" y="6524625"/>
            <a:ext cx="8748712" cy="333375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www.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karvina.cz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24625"/>
            <a:ext cx="395288" cy="3333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700338" y="2565400"/>
            <a:ext cx="6443662" cy="1439863"/>
            <a:chOff x="1701" y="1616"/>
            <a:chExt cx="4059" cy="907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701" y="1616"/>
              <a:ext cx="4059" cy="907"/>
            </a:xfrm>
            <a:prstGeom prst="roundRect">
              <a:avLst>
                <a:gd name="adj" fmla="val 16667"/>
              </a:avLst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5148" y="1616"/>
              <a:ext cx="612" cy="90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219700" y="4365625"/>
            <a:ext cx="3924300" cy="1079500"/>
            <a:chOff x="3288" y="2750"/>
            <a:chExt cx="2472" cy="68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3288" y="2750"/>
              <a:ext cx="2472" cy="680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148" y="2750"/>
              <a:ext cx="612" cy="68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" name="Picture 14" descr="logo_top_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23495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059113" y="2781300"/>
            <a:ext cx="5905500" cy="1079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435600" y="4437063"/>
            <a:ext cx="3529013" cy="936625"/>
          </a:xfrm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rgbClr val="292929"/>
                </a:solidFill>
              </a:defRPr>
            </a:lvl1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59675" y="6524625"/>
            <a:ext cx="1584325" cy="3333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2D0D6A-5F28-E842-B1AA-D3FC0BF48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45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44FA7-671C-9943-B15C-35DCD7B84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44900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61138" y="404813"/>
            <a:ext cx="2125662" cy="572135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79388" y="404813"/>
            <a:ext cx="6229350" cy="572135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8F4D0-DD8F-CA47-9BBC-6D9C44D5F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62915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ADDF-35FC-0744-B019-C8BBA5838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1328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657E6-F2EA-2245-8914-BCBC0FF49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9962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8313" y="1600200"/>
            <a:ext cx="4032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BAC52-2B39-9F4D-97C4-DCED24144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91175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FEBA4-B307-B542-B6A0-95F6FFE88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276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D6BC5-EF9F-A948-8F83-E0CE3A10F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4211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0ABD0-AB8A-174F-9C9A-E5ECB33CD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3510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F4C4E-BA1D-9445-96A2-F8C50EA47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14711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28C73-F877-6244-8FF1-2407E5156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86952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5288" y="6524625"/>
            <a:ext cx="8748712" cy="333375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www.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karvina.cz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6524625"/>
            <a:ext cx="395288" cy="3333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00200"/>
            <a:ext cx="82184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24625"/>
            <a:ext cx="14763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3993C851-EB5E-454C-8E83-57426181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333375"/>
            <a:ext cx="6443663" cy="792163"/>
            <a:chOff x="0" y="210"/>
            <a:chExt cx="4059" cy="499"/>
          </a:xfrm>
        </p:grpSpPr>
        <p:sp>
          <p:nvSpPr>
            <p:cNvPr id="1033" name="AutoShape 7"/>
            <p:cNvSpPr>
              <a:spLocks noChangeArrowheads="1"/>
            </p:cNvSpPr>
            <p:nvPr/>
          </p:nvSpPr>
          <p:spPr bwMode="auto">
            <a:xfrm>
              <a:off x="0" y="210"/>
              <a:ext cx="4059" cy="499"/>
            </a:xfrm>
            <a:prstGeom prst="roundRect">
              <a:avLst>
                <a:gd name="adj" fmla="val 16667"/>
              </a:avLst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4" name="Rectangle 8"/>
            <p:cNvSpPr>
              <a:spLocks noChangeArrowheads="1"/>
            </p:cNvSpPr>
            <p:nvPr/>
          </p:nvSpPr>
          <p:spPr bwMode="auto">
            <a:xfrm>
              <a:off x="0" y="210"/>
              <a:ext cx="612" cy="499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3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04813"/>
            <a:ext cx="6121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graphicFrame>
        <p:nvGraphicFramePr>
          <p:cNvPr id="74762" name="Object 10"/>
          <p:cNvGraphicFramePr>
            <a:graphicFrameLocks noChangeAspect="1"/>
          </p:cNvGraphicFramePr>
          <p:nvPr/>
        </p:nvGraphicFramePr>
        <p:xfrm>
          <a:off x="7667625" y="96838"/>
          <a:ext cx="1476375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HOTO-PAINT" r:id="rId14" imgW="2605383" imgH="2322581" progId="CorelPHOTOPAINT.Image.13">
                  <p:embed/>
                </p:oleObj>
              </mc:Choice>
              <mc:Fallback>
                <p:oleObj name="PHOTO-PAINT" r:id="rId14" imgW="2605383" imgH="2322581" progId="CorelPHOTOPAINT.Image.1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96838"/>
                        <a:ext cx="1476375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nimBg="1"/>
      <p:bldP spid="74755" grpId="0" animBg="1"/>
      <p:bldP spid="7475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475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475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475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475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47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2400" dirty="0">
                <a:latin typeface="Arial" charset="0"/>
              </a:rPr>
              <a:t>KARVINÁ </a:t>
            </a:r>
            <a:r>
              <a:rPr lang="cs-CZ" sz="2400" dirty="0" smtClean="0">
                <a:latin typeface="Arial" charset="0"/>
              </a:rPr>
              <a:t> 2006 </a:t>
            </a:r>
            <a:r>
              <a:rPr lang="cs-CZ" sz="2400" dirty="0">
                <a:latin typeface="Arial" charset="0"/>
              </a:rPr>
              <a:t>- 2018</a:t>
            </a:r>
            <a:endParaRPr lang="en-US" sz="2400" dirty="0">
              <a:latin typeface="Arial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5" name="Picture 4" descr="474.panorama náměstí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252521" cy="217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AREÁLU LODIČEK</a:t>
            </a:r>
            <a:endParaRPr lang="en-US" dirty="0"/>
          </a:p>
        </p:txBody>
      </p:sp>
      <p:pic>
        <p:nvPicPr>
          <p:cNvPr id="5" name="Content Placeholder 4" descr="lodenice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b="13286"/>
          <a:stretch>
            <a:fillRect/>
          </a:stretch>
        </p:blipFill>
        <p:spPr>
          <a:xfrm>
            <a:off x="539552" y="1844824"/>
            <a:ext cx="3970784" cy="218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lodicky_montaz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105879" cy="273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odičky rozestave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3543818" cy="213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15007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PARKU BOŽENY NĚMCOVÉ A VÝSTAVBA CYKLOSTEZEK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napojeni na cyklostezku (kopie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269877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D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3888432" cy="213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YKLOSTEZKA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3096"/>
            <a:ext cx="3888432" cy="212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8044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REKONSTRUKCE REGIONÁLNÍ KNIHOVNY</a:t>
            </a:r>
            <a:endParaRPr lang="en-US" dirty="0">
              <a:latin typeface="Arial" charset="0"/>
            </a:endParaRP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FD7BC1-8D3B-4644-9DA4-9C6B6A3906F9}" type="slidenum">
              <a:rPr lang="en-US" sz="1400">
                <a:solidFill>
                  <a:schemeClr val="bg1"/>
                </a:solidFill>
              </a:rPr>
              <a:pPr eaLnBrk="1" hangingPunct="1"/>
              <a:t>12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Content Placeholder 4" descr="knihovna centrum 3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>
          <a:xfrm>
            <a:off x="539552" y="3789040"/>
            <a:ext cx="4176464" cy="250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_0019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69" y="2276872"/>
            <a:ext cx="4105920" cy="275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140715_HOR_knihovna_kavarna_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4104456" cy="228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632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OPRAVENÁ TRŽNICE A LETNÍ KINO</a:t>
            </a:r>
            <a:endParaRPr lang="en-US" dirty="0"/>
          </a:p>
        </p:txBody>
      </p:sp>
      <p:pic>
        <p:nvPicPr>
          <p:cNvPr id="5" name="Content Placeholder 4" descr="1leva_spodni_NOVA TRZNICE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>
          <a:xfrm>
            <a:off x="467544" y="1556792"/>
            <a:ext cx="4184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4" descr="amfiteat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8437"/>
          <a:stretch>
            <a:fillRect/>
          </a:stretch>
        </p:blipFill>
        <p:spPr bwMode="auto">
          <a:xfrm>
            <a:off x="4342716" y="3789040"/>
            <a:ext cx="4332971" cy="238618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334506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KINA CENTRUM A JEHO OKOLÍ</a:t>
            </a:r>
            <a:endParaRPr lang="en-US" dirty="0"/>
          </a:p>
        </p:txBody>
      </p:sp>
      <p:pic>
        <p:nvPicPr>
          <p:cNvPr id="5" name="Content Placeholder 4" descr="kino centru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694"/>
          <a:stretch>
            <a:fillRect/>
          </a:stretch>
        </p:blipFill>
        <p:spPr>
          <a:xfrm>
            <a:off x="395536" y="1556792"/>
            <a:ext cx="4320480" cy="236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 descr="KINO NOC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40434"/>
            <a:ext cx="4007947" cy="265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HA_01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HA_03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9007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UNIVERZITNÍHO PARKU</a:t>
            </a:r>
            <a:endParaRPr lang="en-US" dirty="0"/>
          </a:p>
        </p:txBody>
      </p:sp>
      <p:pic>
        <p:nvPicPr>
          <p:cNvPr id="5" name="Content Placeholder 4" descr="140714_HOR_univerzitni_park_11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8685"/>
          <a:stretch>
            <a:fillRect/>
          </a:stretch>
        </p:blipFill>
        <p:spPr>
          <a:xfrm>
            <a:off x="467544" y="1628800"/>
            <a:ext cx="4104456" cy="226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140714_HOR_univerzitni_park_03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84" y="1628800"/>
            <a:ext cx="283151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40714_HOR_univerzitni_park_09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05064"/>
            <a:ext cx="341627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0648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FOTBALOVÉHO STADIÓNU</a:t>
            </a:r>
            <a:endParaRPr lang="en-US" dirty="0"/>
          </a:p>
        </p:txBody>
      </p:sp>
      <p:pic>
        <p:nvPicPr>
          <p:cNvPr id="5" name="Content Placeholder 4" descr="mestskystadion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15541"/>
          <a:stretch>
            <a:fillRect/>
          </a:stretch>
        </p:blipFill>
        <p:spPr>
          <a:xfrm>
            <a:off x="468313" y="1600200"/>
            <a:ext cx="4031679" cy="222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IMG_7747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88843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ano4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8100392" cy="211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1691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404813"/>
            <a:ext cx="6552852" cy="647700"/>
          </a:xfrm>
        </p:spPr>
        <p:txBody>
          <a:bodyPr/>
          <a:lstStyle/>
          <a:p>
            <a:r>
              <a:rPr lang="en-US" dirty="0" smtClean="0"/>
              <a:t>CENTRALIZACE MAGISTRÁTU A         REVITALIZACE OKOLÍ</a:t>
            </a:r>
            <a:endParaRPr lang="en-US" dirty="0"/>
          </a:p>
        </p:txBody>
      </p:sp>
      <p:pic>
        <p:nvPicPr>
          <p:cNvPr id="5" name="Content Placeholder 4" descr="MHA_0179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8697"/>
          <a:stretch>
            <a:fillRect/>
          </a:stretch>
        </p:blipFill>
        <p:spPr>
          <a:xfrm>
            <a:off x="2699792" y="4293096"/>
            <a:ext cx="4176464" cy="221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 descr="MHA_0196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40714_HOR_prepazky_01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528392" cy="23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30515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OPRAVENÉ CESTY A CHODNÍKY</a:t>
            </a:r>
            <a:endParaRPr lang="en-US" dirty="0"/>
          </a:p>
        </p:txBody>
      </p:sp>
      <p:pic>
        <p:nvPicPr>
          <p:cNvPr id="5" name="Content Placeholder 4" descr="140815_HOR_protihlukova_stena_02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8685"/>
          <a:stretch>
            <a:fillRect/>
          </a:stretch>
        </p:blipFill>
        <p:spPr>
          <a:xfrm>
            <a:off x="611560" y="4149080"/>
            <a:ext cx="431494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rond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635896" cy="242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ilnic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542761" cy="236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yklostezk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3275856" cy="218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3095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PARKOVACÍ PLOCHY 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3950D9-C561-9F42-90E2-1E9C66000DDB}" type="slidenum">
              <a:rPr lang="en-US" sz="1400">
                <a:solidFill>
                  <a:schemeClr val="bg1"/>
                </a:solidFill>
              </a:rPr>
              <a:pPr eaLnBrk="1" hangingPunct="1"/>
              <a:t>19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8" name="Content Placeholder 7" descr="MHA_0281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b="7837"/>
          <a:stretch>
            <a:fillRect/>
          </a:stretch>
        </p:blipFill>
        <p:spPr>
          <a:xfrm>
            <a:off x="539552" y="1628801"/>
            <a:ext cx="3714543" cy="2088232"/>
          </a:xfrm>
          <a:effectLst>
            <a:softEdge rad="112500"/>
          </a:effectLst>
        </p:spPr>
      </p:pic>
      <p:pic>
        <p:nvPicPr>
          <p:cNvPr id="9" name="Picture 8" descr="DSC_1590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33056"/>
            <a:ext cx="3954990" cy="233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ulice Tyršova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 bwMode="auto">
          <a:xfrm>
            <a:off x="539552" y="3861048"/>
            <a:ext cx="3816424" cy="238206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parkovaci plochy janskeho (kopie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9"/>
            <a:ext cx="367240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KANALIZAČNÍ SBĚRAČ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E545EA-5439-1D4D-9843-FF03CBE75F93}" type="slidenum">
              <a:rPr lang="en-US" sz="1400">
                <a:solidFill>
                  <a:schemeClr val="bg1"/>
                </a:solidFill>
              </a:rPr>
              <a:pPr eaLnBrk="1" hangingPunct="1"/>
              <a:t>2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Picture 4" descr="DSC_01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67240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běrač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3222503" cy="45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běrac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71734"/>
            <a:ext cx="3426746" cy="273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PARKOVACÍ PLOCHY 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FD7BC1-8D3B-4644-9DA4-9C6B6A3906F9}" type="slidenum">
              <a:rPr lang="en-US" sz="1400">
                <a:solidFill>
                  <a:schemeClr val="bg1"/>
                </a:solidFill>
              </a:rPr>
              <a:pPr eaLnBrk="1" hangingPunct="1"/>
              <a:t>20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Content Placeholder 6" descr="MHA_0141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b="8219"/>
          <a:stretch>
            <a:fillRect/>
          </a:stretch>
        </p:blipFill>
        <p:spPr>
          <a:xfrm>
            <a:off x="4355976" y="1484784"/>
            <a:ext cx="4135417" cy="2303785"/>
          </a:xfrm>
          <a:effectLst>
            <a:softEdge rad="112500"/>
          </a:effectLst>
        </p:spPr>
      </p:pic>
      <p:pic>
        <p:nvPicPr>
          <p:cNvPr id="8" name="Picture 7" descr="MHA_0296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7"/>
            <a:ext cx="3600400" cy="2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2" descr="parkoviste ma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b="8830"/>
          <a:stretch>
            <a:fillRect/>
          </a:stretch>
        </p:blipFill>
        <p:spPr bwMode="auto">
          <a:xfrm>
            <a:off x="395536" y="3789040"/>
            <a:ext cx="4474840" cy="246431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Picture 8" descr="parkovis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368070" cy="224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REVITALIZACE ŠKOL A ŠKOLEK</a:t>
            </a:r>
            <a:endParaRPr lang="en-US" dirty="0"/>
          </a:p>
        </p:txBody>
      </p:sp>
      <p:pic>
        <p:nvPicPr>
          <p:cNvPr id="5" name="Content Placeholder 4" descr="140715_HOR_skola_03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8685"/>
          <a:stretch>
            <a:fillRect/>
          </a:stretch>
        </p:blipFill>
        <p:spPr>
          <a:xfrm>
            <a:off x="395535" y="1628800"/>
            <a:ext cx="407355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 descr="zš u lesa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1"/>
            <a:ext cx="3923928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š žižkova-detske hriste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966976" cy="266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ala delnicka-stahnuta (kopie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21088"/>
            <a:ext cx="35638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844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REVITALIZACE ŠKOL A ŠKOLEK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Picture 8" descr="18B (kopie)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37444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8C (kopie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3096"/>
            <a:ext cx="3600400" cy="204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20140923_183152_Richtone(HDR)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6"/>
            <a:ext cx="388843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SC_0004 (kopie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5"/>
            <a:ext cx="37444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9841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PRŮMYSLOVÁ ZÓNA – NOVÍ INVESTOŘI</a:t>
            </a:r>
            <a:endParaRPr lang="en-US" dirty="0"/>
          </a:p>
        </p:txBody>
      </p:sp>
      <p:pic>
        <p:nvPicPr>
          <p:cNvPr id="5" name="Content Placeholder 4" descr="DSC_0042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>
          <a:xfrm>
            <a:off x="467543" y="1844824"/>
            <a:ext cx="405343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MHA_0899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563888" cy="229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2012 kveten GS CALTEX stuha (kopie)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8884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2013 rijen GS Caltex otevreni zavodu 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528392" cy="220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282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PRŮMYSLOVÁ ZÓNA – NOVÍ INVESTOŘI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115721"/>
              </p:ext>
            </p:extLst>
          </p:nvPr>
        </p:nvGraphicFramePr>
        <p:xfrm>
          <a:off x="323528" y="2780928"/>
          <a:ext cx="8496944" cy="1112520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2829015"/>
                <a:gridCol w="744478"/>
                <a:gridCol w="818925"/>
                <a:gridCol w="818925"/>
                <a:gridCol w="818925"/>
                <a:gridCol w="818925"/>
                <a:gridCol w="818925"/>
                <a:gridCol w="82882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1998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2002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7E3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Počet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společností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669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Počet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pracovních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míst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669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1850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2600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ECC09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016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VÝVOJ SPLÁCENÍ ÚVĚRU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" name="Content Placeholder 9" descr="VÝVOJ SPLÁCENÍ ÚVĚR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62" b="-74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70963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REZERVY K VYUŽITÍ DO DALŠÍCH 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Content Placeholder 7" descr="rezerv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4" r="-8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8817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NÁRŮST HODNOTY MAJETKU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Content Placeholder 9" descr="narus hodnoty majetk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9" r="-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05030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DĚKUJI ZA POZORNOST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546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SÍDLIŠTĚ PŘED PRIVATIZACÍ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DL_FLAT_PHOTO_FIL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8"/>
            <a:ext cx="3384376" cy="243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5734704-karvin-i-ghetto-zbouran-e-domy_denik-6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3600400" cy="245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700808"/>
            <a:ext cx="352839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rcRect t="13239" b="13239"/>
          <a:stretch>
            <a:fillRect/>
          </a:stretch>
        </p:blipFill>
        <p:spPr>
          <a:xfrm>
            <a:off x="651000" y="1700808"/>
            <a:ext cx="35434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6222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PRIVATIZACE BYTOVÉHO </a:t>
            </a:r>
            <a:r>
              <a:rPr lang="en-US" dirty="0" smtClean="0">
                <a:latin typeface="Arial" charset="0"/>
              </a:rPr>
              <a:t>FONDU</a:t>
            </a:r>
            <a:endParaRPr lang="en-US" dirty="0">
              <a:latin typeface="Arial" charset="0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35BF2F-11FA-014D-B279-B4EEF4FF10A9}" type="slidenum">
              <a:rPr lang="en-US" sz="1400">
                <a:solidFill>
                  <a:schemeClr val="bg1"/>
                </a:solidFill>
              </a:rPr>
              <a:pPr eaLnBrk="1" hangingPunct="1"/>
              <a:t>4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0" name="Content Placeholder 9" descr="DSC_0056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>
          <a:xfrm>
            <a:off x="683568" y="3668286"/>
            <a:ext cx="3754760" cy="2483854"/>
          </a:xfrm>
          <a:effectLst>
            <a:softEdge rad="112500"/>
          </a:effectLst>
        </p:spPr>
      </p:pic>
      <p:pic>
        <p:nvPicPr>
          <p:cNvPr id="11" name="Picture 10" descr="DSC_0057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419872" cy="229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DSC_0059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 bwMode="auto">
          <a:xfrm>
            <a:off x="827584" y="1484784"/>
            <a:ext cx="3528392" cy="209873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DSC_0065 (kopie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59138"/>
            <a:ext cx="3384376" cy="229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PRIVATIZACE BYTOVÉHO FONDU</a:t>
            </a:r>
          </a:p>
        </p:txBody>
      </p:sp>
      <p:pic>
        <p:nvPicPr>
          <p:cNvPr id="5" name="Content Placeholder 4" descr="privatizacebyt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15541"/>
          <a:stretch>
            <a:fillRect/>
          </a:stretch>
        </p:blipFill>
        <p:spPr>
          <a:xfrm>
            <a:off x="539552" y="1556792"/>
            <a:ext cx="4032447" cy="2160239"/>
          </a:xfrm>
          <a:effectLst>
            <a:softEdge rad="112500"/>
          </a:effectLst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13C126-ABA4-5B48-9D51-5AE9348DE0D4}" type="slidenum">
              <a:rPr lang="en-US" sz="1400">
                <a:solidFill>
                  <a:schemeClr val="bg1"/>
                </a:solidFill>
              </a:rPr>
              <a:pPr eaLnBrk="1" hangingPunct="1"/>
              <a:t>5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8" name="Picture 7" descr="DSC_0070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4032448" cy="244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ožkova 400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2" y="1577413"/>
            <a:ext cx="3440918" cy="458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REVITALIZACE  OKOLÍ  DOMŮ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FE3715-FE64-E24D-B969-B74E22E5A3D0}" type="slidenum">
              <a:rPr lang="en-US" sz="1400">
                <a:solidFill>
                  <a:schemeClr val="bg1"/>
                </a:solidFill>
              </a:rPr>
              <a:pPr eaLnBrk="1" hangingPunct="1"/>
              <a:t>6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Content Placeholder 4" descr="140714_HOR_vnitroblok_04 (kopie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8685"/>
          <a:stretch>
            <a:fillRect/>
          </a:stretch>
        </p:blipFill>
        <p:spPr>
          <a:xfrm>
            <a:off x="468314" y="1600200"/>
            <a:ext cx="4105368" cy="2260847"/>
          </a:xfrm>
          <a:effectLst>
            <a:softEdge rad="112500"/>
          </a:effectLst>
        </p:spPr>
      </p:pic>
      <p:pic>
        <p:nvPicPr>
          <p:cNvPr id="6" name="Picture 5" descr="140714_HOR_vnitroblok_02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188176" cy="279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 descr="140715_HOR_hriste_03 (kopie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8685"/>
          <a:stretch>
            <a:fillRect/>
          </a:stretch>
        </p:blipFill>
        <p:spPr bwMode="auto">
          <a:xfrm>
            <a:off x="467544" y="3933056"/>
            <a:ext cx="4031679" cy="241854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REVITALIZACE  OKOLÍ  DOMŮ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1AE2E2-FFDC-8343-850C-BC7B01791720}" type="slidenum">
              <a:rPr lang="en-US" sz="1400">
                <a:solidFill>
                  <a:schemeClr val="bg1"/>
                </a:solidFill>
              </a:rPr>
              <a:pPr eaLnBrk="1" hangingPunct="1"/>
              <a:t>7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0" name="Content Placeholder 9" descr="DSC_4093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" b="8427"/>
          <a:stretch>
            <a:fillRect/>
          </a:stretch>
        </p:blipFill>
        <p:spPr>
          <a:xfrm>
            <a:off x="827584" y="4077072"/>
            <a:ext cx="3889345" cy="2141882"/>
          </a:xfrm>
          <a:effectLst>
            <a:softEdge rad="112500"/>
          </a:effectLst>
        </p:spPr>
      </p:pic>
      <p:pic>
        <p:nvPicPr>
          <p:cNvPr id="2" name="Picture 1" descr="DSC_0009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888432" cy="236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40714_HOR_vnitroblok_05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24614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HÁZENKÁŘSKÉ </a:t>
            </a:r>
            <a:r>
              <a:rPr lang="en-US" dirty="0" smtClean="0"/>
              <a:t>HALY, </a:t>
            </a:r>
            <a:r>
              <a:rPr lang="en-US" dirty="0" err="1" smtClean="0"/>
              <a:t>MěDK</a:t>
            </a:r>
            <a:r>
              <a:rPr lang="en-US" dirty="0" smtClean="0"/>
              <a:t>  A UNIVERZITNÍHO NÁMĚSTÍ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mědk (kopie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393080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140815_HOR_hala_hazena_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8697"/>
          <a:stretch>
            <a:fillRect/>
          </a:stretch>
        </p:blipFill>
        <p:spPr>
          <a:xfrm>
            <a:off x="468313" y="1600201"/>
            <a:ext cx="4103687" cy="225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8D (kopi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4032448" cy="228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7151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REKONSTRUKCE OBECNÍHO DOMU DRUŽBA</a:t>
            </a:r>
            <a:endParaRPr lang="en-US" dirty="0"/>
          </a:p>
        </p:txBody>
      </p:sp>
      <p:pic>
        <p:nvPicPr>
          <p:cNvPr id="5" name="Content Placeholder 4" descr="KDDružbaAktual (kopie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b="8980"/>
          <a:stretch>
            <a:fillRect/>
          </a:stretch>
        </p:blipFill>
        <p:spPr>
          <a:xfrm>
            <a:off x="395536" y="3699896"/>
            <a:ext cx="4536504" cy="249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4ADDF-35FC-0744-B019-C8BBA58381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140815_HOR_druzba_01 (kopi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3240360" cy="215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140815_HOR_druzba_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29" y="3068960"/>
            <a:ext cx="364404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4229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 NA 8.1">
  <a:themeElements>
    <a:clrScheme name="1_Prezentac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zentac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zentac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zentac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zentac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zentac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zentac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zentac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zentac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NA 8.1.pot</Template>
  <TotalTime>1632</TotalTime>
  <Words>162</Words>
  <Application>Microsoft Macintosh PowerPoint</Application>
  <PresentationFormat>On-screen Show (4:3)</PresentationFormat>
  <Paragraphs>82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PREZENTACE NA 8.1</vt:lpstr>
      <vt:lpstr>PHOTO-PAINT</vt:lpstr>
      <vt:lpstr>KARVINÁ  2006 - 2018</vt:lpstr>
      <vt:lpstr>KANALIZAČNÍ SBĚRAČ</vt:lpstr>
      <vt:lpstr>SÍDLIŠTĚ PŘED PRIVATIZACÍ</vt:lpstr>
      <vt:lpstr>PRIVATIZACE BYTOVÉHO FONDU</vt:lpstr>
      <vt:lpstr>PRIVATIZACE BYTOVÉHO FONDU</vt:lpstr>
      <vt:lpstr>REVITALIZACE  OKOLÍ  DOMŮ</vt:lpstr>
      <vt:lpstr>REVITALIZACE  OKOLÍ  DOMŮ</vt:lpstr>
      <vt:lpstr>REKONSTRUKCE HÁZENKÁŘSKÉ HALY, MěDK  A UNIVERZITNÍHO NÁMĚSTÍ</vt:lpstr>
      <vt:lpstr>REKONSTRUKCE OBECNÍHO DOMU DRUŽBA</vt:lpstr>
      <vt:lpstr>REKONSTRUKCE AREÁLU LODIČEK</vt:lpstr>
      <vt:lpstr>REKONSTRUKCE PARKU BOŽENY NĚMCOVÉ A VÝSTAVBA CYKLOSTEZEK</vt:lpstr>
      <vt:lpstr>REKONSTRUKCE REGIONÁLNÍ KNIHOVNY</vt:lpstr>
      <vt:lpstr>OPRAVENÁ TRŽNICE A LETNÍ KINO</vt:lpstr>
      <vt:lpstr>REKONSTRUKCE KINA CENTRUM A JEHO OKOLÍ</vt:lpstr>
      <vt:lpstr>REKONSTRUKCE UNIVERZITNÍHO PARKU</vt:lpstr>
      <vt:lpstr>REKONSTRUKCE FOTBALOVÉHO STADIÓNU</vt:lpstr>
      <vt:lpstr>CENTRALIZACE MAGISTRÁTU A         REVITALIZACE OKOLÍ</vt:lpstr>
      <vt:lpstr>OPRAVENÉ CESTY A CHODNÍKY</vt:lpstr>
      <vt:lpstr>PARKOVACÍ PLOCHY </vt:lpstr>
      <vt:lpstr>PARKOVACÍ PLOCHY </vt:lpstr>
      <vt:lpstr>REVITALIZACE ŠKOL A ŠKOLEK</vt:lpstr>
      <vt:lpstr>REVITALIZACE ŠKOL A ŠKOLEK</vt:lpstr>
      <vt:lpstr>PRŮMYSLOVÁ ZÓNA – NOVÍ INVESTOŘI</vt:lpstr>
      <vt:lpstr>PRŮMYSLOVÁ ZÓNA – NOVÍ INVESTOŘI</vt:lpstr>
      <vt:lpstr>VÝVOJ SPLÁCENÍ ÚVĚRU</vt:lpstr>
      <vt:lpstr>REZERVY K VYUŽITÍ DO DALŠÍCH LET</vt:lpstr>
      <vt:lpstr>NÁRŮST HODNOTY MAJETKU</vt:lpstr>
      <vt:lpstr>PowerPoint Presentation</vt:lpstr>
    </vt:vector>
  </TitlesOfParts>
  <Company>mesto Karvina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Testovací prezentace Statutární město Karviná</dc:title>
  <dc:creator>Kancelář tajemníka</dc:creator>
  <cp:lastModifiedBy>Petr Mikula</cp:lastModifiedBy>
  <cp:revision>47</cp:revision>
  <cp:lastPrinted>2018-01-03T14:39:48Z</cp:lastPrinted>
  <dcterms:created xsi:type="dcterms:W3CDTF">2010-01-20T13:52:39Z</dcterms:created>
  <dcterms:modified xsi:type="dcterms:W3CDTF">2018-01-03T21:44:10Z</dcterms:modified>
</cp:coreProperties>
</file>