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63" r:id="rId7"/>
    <p:sldId id="264" r:id="rId8"/>
    <p:sldId id="306" r:id="rId9"/>
    <p:sldId id="267" r:id="rId10"/>
    <p:sldId id="329" r:id="rId11"/>
    <p:sldId id="260" r:id="rId12"/>
    <p:sldId id="307" r:id="rId13"/>
    <p:sldId id="262" r:id="rId14"/>
    <p:sldId id="310" r:id="rId15"/>
    <p:sldId id="311" r:id="rId16"/>
    <p:sldId id="312" r:id="rId17"/>
    <p:sldId id="315" r:id="rId18"/>
    <p:sldId id="314" r:id="rId19"/>
    <p:sldId id="331" r:id="rId20"/>
    <p:sldId id="320" r:id="rId21"/>
    <p:sldId id="335" r:id="rId22"/>
    <p:sldId id="323" r:id="rId23"/>
    <p:sldId id="324" r:id="rId24"/>
    <p:sldId id="326" r:id="rId25"/>
    <p:sldId id="274" r:id="rId26"/>
  </p:sldIdLst>
  <p:sldSz cx="18288000" cy="10287000"/>
  <p:notesSz cx="18288000" cy="10287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F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2A23-F336-47F4-BD85-1F941B84E89B}" type="datetimeFigureOut">
              <a:rPr lang="cs-CZ" smtClean="0"/>
              <a:t>18.08.2021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3BB6-DAF8-4154-81D6-C954F750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63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4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7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9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72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66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59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43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10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36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923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91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99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55107" y="958044"/>
            <a:ext cx="4777785" cy="79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0" i="0">
                <a:solidFill>
                  <a:srgbClr val="4AE3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4AE3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9561830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49830" y="2805910"/>
            <a:ext cx="3838575" cy="548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9400" y="4481726"/>
            <a:ext cx="8891644" cy="1320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0198" y="6640437"/>
            <a:ext cx="13047603" cy="1654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9794" y="3190474"/>
            <a:ext cx="16088411" cy="5662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4AE3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ravnickova@asitis.cz" TargetMode="External"/><Relationship Id="rId2" Type="http://schemas.openxmlformats.org/officeDocument/2006/relationships/hyperlink" Target="mailto:Miroslav.Kostroun@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4399" y="3009900"/>
            <a:ext cx="16459199" cy="3305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8940" marR="5080" indent="-396875" algn="ctr">
              <a:lnSpc>
                <a:spcPct val="116199"/>
              </a:lnSpc>
              <a:spcBef>
                <a:spcPts val="105"/>
              </a:spcBef>
            </a:pPr>
            <a:r>
              <a:rPr sz="9600" b="1" dirty="0">
                <a:solidFill>
                  <a:srgbClr val="FFFFFF"/>
                </a:solidFill>
                <a:latin typeface="Arial"/>
                <a:cs typeface="Arial"/>
              </a:rPr>
              <a:t>ADAPTAČNÍ  STRATEGIE</a:t>
            </a:r>
            <a:r>
              <a:rPr lang="cs-CZ" sz="9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408940" marR="5080" indent="-396875" algn="ctr">
              <a:lnSpc>
                <a:spcPct val="116199"/>
              </a:lnSpc>
              <a:spcBef>
                <a:spcPts val="105"/>
              </a:spcBef>
            </a:pPr>
            <a:r>
              <a:rPr lang="cs-CZ" sz="9600" b="1" dirty="0">
                <a:solidFill>
                  <a:srgbClr val="FFFFFF"/>
                </a:solidFill>
                <a:latin typeface="Arial"/>
                <a:cs typeface="Arial"/>
              </a:rPr>
              <a:t>NA ZMĚNU KLIMATU</a:t>
            </a:r>
            <a:endParaRPr sz="9600" dirty="0">
              <a:latin typeface="Arial"/>
              <a:cs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76C6C26-5121-48B5-9705-259A4F51AF10}"/>
              </a:ext>
            </a:extLst>
          </p:cNvPr>
          <p:cNvSpPr txBox="1"/>
          <p:nvPr/>
        </p:nvSpPr>
        <p:spPr>
          <a:xfrm>
            <a:off x="4191000" y="952500"/>
            <a:ext cx="9296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0" i="0" u="none" strike="noStrike" baseline="0" dirty="0">
                <a:solidFill>
                  <a:srgbClr val="4BE5FF"/>
                </a:solidFill>
                <a:latin typeface="T3Font_0"/>
              </a:rPr>
              <a:t>M</a:t>
            </a:r>
            <a:r>
              <a:rPr lang="cs-CZ" sz="5400" b="0" i="0" u="none" strike="noStrike" baseline="0" dirty="0">
                <a:solidFill>
                  <a:srgbClr val="4BE5FF"/>
                </a:solidFill>
                <a:latin typeface="NotoSans-Regular"/>
              </a:rPr>
              <a:t>Ě</a:t>
            </a:r>
            <a:r>
              <a:rPr lang="cs-CZ" sz="5400" b="0" i="0" u="none" strike="noStrike" baseline="0" dirty="0">
                <a:solidFill>
                  <a:srgbClr val="4BE5FF"/>
                </a:solidFill>
                <a:latin typeface="T3Font_0"/>
              </a:rPr>
              <a:t>STO KARVINÁ</a:t>
            </a:r>
            <a:endParaRPr lang="cs-CZ" sz="5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BD2DB3-1635-4CFB-A74F-1BF8877F6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932091"/>
            <a:ext cx="2696628" cy="888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191" cy="51469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99" y="5143500"/>
              <a:ext cx="9143999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599244"/>
              <a:ext cx="18288000" cy="5149215"/>
            </a:xfrm>
            <a:custGeom>
              <a:avLst/>
              <a:gdLst/>
              <a:ahLst/>
              <a:cxnLst/>
              <a:rect l="l" t="t" r="r" b="b"/>
              <a:pathLst>
                <a:path w="18288000" h="5149215">
                  <a:moveTo>
                    <a:pt x="8119072" y="5110886"/>
                  </a:moveTo>
                  <a:lnTo>
                    <a:pt x="0" y="5110886"/>
                  </a:lnTo>
                  <a:lnTo>
                    <a:pt x="0" y="5148986"/>
                  </a:lnTo>
                  <a:lnTo>
                    <a:pt x="8119072" y="5148986"/>
                  </a:lnTo>
                  <a:lnTo>
                    <a:pt x="8119072" y="5110886"/>
                  </a:lnTo>
                  <a:close/>
                </a:path>
                <a:path w="18288000" h="5149215">
                  <a:moveTo>
                    <a:pt x="18288000" y="0"/>
                  </a:moveTo>
                  <a:lnTo>
                    <a:pt x="10175113" y="0"/>
                  </a:lnTo>
                  <a:lnTo>
                    <a:pt x="10175113" y="38100"/>
                  </a:lnTo>
                  <a:lnTo>
                    <a:pt x="18288000" y="381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4A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802208" y="908643"/>
            <a:ext cx="4470400" cy="142811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19"/>
              </a:spcBef>
            </a:pPr>
            <a:r>
              <a:rPr lang="cs-CZ" sz="4000" b="1" dirty="0">
                <a:solidFill>
                  <a:srgbClr val="FFFFFF"/>
                </a:solidFill>
                <a:latin typeface="Arial"/>
                <a:cs typeface="Arial"/>
              </a:rPr>
              <a:t>MODRO-ZELENÁ</a:t>
            </a:r>
            <a:endParaRPr sz="4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OPATŘENÍ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58400" y="2752181"/>
            <a:ext cx="7848599" cy="1682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26260" algn="just">
              <a:lnSpc>
                <a:spcPct val="115799"/>
              </a:lnSpc>
              <a:spcBef>
                <a:spcPts val="100"/>
              </a:spcBef>
            </a:pPr>
            <a:r>
              <a:rPr lang="cs-CZ" sz="2400" dirty="0">
                <a:solidFill>
                  <a:srgbClr val="FFFFFF"/>
                </a:solidFill>
                <a:latin typeface="Tahoma"/>
                <a:cs typeface="Tahoma"/>
              </a:rPr>
              <a:t>Navracíme zeleň a vodu do města i do krajiny.  Podporujeme zvyšování propustnosti terénu a zasakování, zadržování vody, realizaci přírodě blízkých opatření, vícepatrovou zeleň, zelené střechy a fasády aj.</a:t>
            </a:r>
            <a:endParaRPr lang="cs-CZ" sz="2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1768" y="6019531"/>
            <a:ext cx="5795645" cy="13683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TECHNICKÁ A MĚKKÁ  OPATŘENÍ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00" y="7863075"/>
            <a:ext cx="6771005" cy="211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lang="cs-CZ" sz="2400" dirty="0">
                <a:solidFill>
                  <a:srgbClr val="FFFFFF"/>
                </a:solidFill>
                <a:latin typeface="Tahoma"/>
                <a:cs typeface="Tahoma"/>
              </a:rPr>
              <a:t>Přírodní opatření vhodně doplňujeme  technickými řešeními, např. na zadržování  dešťové vody u staveb, izolaci budov, stínění. Rozumíme potřebám  informovat a vysvětlovat - podpora EVVO, osvětové akce…</a:t>
            </a:r>
            <a:endParaRPr lang="cs-CZ"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419100"/>
            <a:ext cx="12395200" cy="968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50"/>
              </a:lnSpc>
            </a:pPr>
            <a:r>
              <a:rPr lang="cs-CZ" sz="5400" b="1" dirty="0">
                <a:solidFill>
                  <a:srgbClr val="FFFFFF"/>
                </a:solidFill>
                <a:latin typeface="Arial"/>
                <a:cs typeface="Arial"/>
              </a:rPr>
              <a:t>OPATŘENÍ A PROJEKTY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17145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791C455-C9B2-4D68-B924-2AF0A208B99C}"/>
              </a:ext>
            </a:extLst>
          </p:cNvPr>
          <p:cNvSpPr txBox="1"/>
          <p:nvPr/>
        </p:nvSpPr>
        <p:spPr>
          <a:xfrm>
            <a:off x="914400" y="2318004"/>
            <a:ext cx="15925800" cy="7754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rámci etapy Mapování potenciálu adaptačních a mitigačních opatření byl vytvořen pracovní zásobník projektů a aktivit, ze kterého budou vybrány prioritní projekty do </a:t>
            </a:r>
            <a:r>
              <a:rPr lang="cs-CZ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Akčního plánu</a:t>
            </a:r>
            <a:r>
              <a:rPr lang="cs-CZ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5000"/>
              </a:lnSpc>
            </a:pPr>
            <a:endParaRPr lang="cs-CZ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cs-CZ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Akční plán </a:t>
            </a:r>
            <a:r>
              <a:rPr lang="cs-CZ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bude obsahovat informace o termínu realizace, předpokládaných nákladech i zdrojích financování, odpovědných odborech apod. </a:t>
            </a:r>
          </a:p>
          <a:p>
            <a:pPr>
              <a:lnSpc>
                <a:spcPct val="115000"/>
              </a:lnSpc>
            </a:pPr>
            <a:endParaRPr lang="cs-CZ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cs-CZ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Současně budou pro každý specifický cíl určeny další projektové záměry a doporučení.</a:t>
            </a:r>
          </a:p>
          <a:p>
            <a:pPr marL="57150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5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2475" y="342349"/>
            <a:ext cx="16334935" cy="948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1.: </a:t>
            </a: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Karviná je odolná </a:t>
            </a:r>
            <a:r>
              <a:rPr lang="x-none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vůči hrozbám vyplývajícím ze změny klimatu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Specifický cíl: </a:t>
            </a: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Snížit dopady extrémních hydrologických jevů v zastavěném území i v krajině</a:t>
            </a:r>
            <a:endParaRPr lang="cs-CZ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17145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C8D05E-7EE9-45E4-A613-01848B297BCB}"/>
              </a:ext>
            </a:extLst>
          </p:cNvPr>
          <p:cNvSpPr txBox="1"/>
          <p:nvPr/>
        </p:nvSpPr>
        <p:spPr>
          <a:xfrm>
            <a:off x="752475" y="2173065"/>
            <a:ext cx="13106400" cy="884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Zvyšování podílu propustných ploch - postupná přeměna nepropustných ploch na propustné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Posilování kapacity kanalizace pro případy přívalových povodní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Výsadba vzrůstné zeleně v krajině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mezí, remízků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Budování suchých a mokrých poldrů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stávající a budování nové vsakovací infrastruktury v krajině</a:t>
            </a: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projekty: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vodního toku Mlýnka v Karviné 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vodního toku kanalizační stoka Alfa 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vodního toku včetně vodních ploch (rybníčků) v části města Ráj 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toku v parku Dubina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Odstranění zpevněné plochy na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p.č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536 v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k.ú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Karviná – město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endParaRPr lang="cs-CZ" sz="2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0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62000" y="17145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16B54D96-5527-4FB5-9A65-28E24C2BF77E}"/>
              </a:ext>
            </a:extLst>
          </p:cNvPr>
          <p:cNvSpPr txBox="1">
            <a:spLocks/>
          </p:cNvSpPr>
          <p:nvPr/>
        </p:nvSpPr>
        <p:spPr>
          <a:xfrm>
            <a:off x="752475" y="342349"/>
            <a:ext cx="16334935" cy="948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l">
              <a:lnSpc>
                <a:spcPct val="115000"/>
              </a:lnSpc>
            </a:pPr>
            <a: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1.: </a:t>
            </a:r>
            <a: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Karviná</a:t>
            </a:r>
            <a:r>
              <a:rPr lang="x-none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odoln</a:t>
            </a:r>
            <a: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x-none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vůči hrozbám vyplývajícím ze změny klimatu</a:t>
            </a:r>
            <a: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Specifický cíl: </a:t>
            </a: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Zvýšit ekologickou stabilitu území</a:t>
            </a:r>
            <a:endParaRPr lang="cs-CZ" sz="2400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513377-1F0D-489B-A132-71AE749A0730}"/>
              </a:ext>
            </a:extLst>
          </p:cNvPr>
          <p:cNvSpPr txBox="1"/>
          <p:nvPr/>
        </p:nvSpPr>
        <p:spPr>
          <a:xfrm>
            <a:off x="752475" y="2173065"/>
            <a:ext cx="13106400" cy="696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Zavádění a realizace nových ploch pro stabilní krajinotvorné prvky</a:t>
            </a:r>
          </a:p>
          <a:p>
            <a:pPr lvl="0" algn="just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projekty: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prvků ÚSES (biokoridory, biocentra, interakční prvky) v krajině na základě územního plánu města        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nových krajinných prvků (přednostně na pozemcích města) - liniová a plošná vegetace (např. výsadba alejí, remízků, shluk stromů ve volné krajině)                    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3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84360"/>
            <a:ext cx="16334935" cy="2754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1.: </a:t>
            </a: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Karviná je odolná </a:t>
            </a:r>
            <a:r>
              <a:rPr lang="x-none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vůči hrozbám vyplývajícím ze změny klimatu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Specifický cíl: </a:t>
            </a: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Zlepšit připravenost města v oblasti krizového řízení s přihlédnutím k nejzranitelnějším skupinám obyvatelstva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16383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BA904ED-4A4A-47F0-AC1D-DCCBB19FCEF8}"/>
              </a:ext>
            </a:extLst>
          </p:cNvPr>
          <p:cNvSpPr txBox="1"/>
          <p:nvPr/>
        </p:nvSpPr>
        <p:spPr>
          <a:xfrm>
            <a:off x="609600" y="2019300"/>
            <a:ext cx="16916400" cy="791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  <a:endParaRPr lang="cs-CZ" sz="2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činnosti krizového týmu ve vztahu k hrozbám vyplývajícím ze změny klimatu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agendy krizového týmu, analýza rizik, priority krizového řízení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Koordinace opatření vedoucích ke snižování dopadů na nejzranitelnější skupiny obyvatelstva                                                                                                     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Informování občanů o možných rizicích hrozících ve městě prostřednictvím kampaní a osvětových akcí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systému včasného varování, sledujícího aktuální stav ve městě (např. předpověď počasí, předpokládaná hladina řeky, očekávané vlny veder, ...)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informačního kanálu pro obeznámení občanů v případě krize (např. SMS zprávy, místní rozhlas, ...)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Protipovodňová opatření (hráze, opravy mostů a propustků, suché nádrže)</a:t>
            </a:r>
          </a:p>
          <a:p>
            <a:pPr lvl="0" algn="just">
              <a:lnSpc>
                <a:spcPct val="115000"/>
              </a:lnSpc>
              <a:buSzPts val="1200"/>
            </a:pPr>
            <a:endParaRPr lang="cs-CZ" sz="2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projekty: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Posilování kapacity stokového systému pro případy přívalových povodní, opravy mostů a propustků (problémy např. v okolí NC Kaufland - ul. Žižkova a tř. Těreškovové, ul. Slovenská, okolí Městského stadionu Karviná aj.)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 informačního systému včasné výstrahy pro širokou veřejnost   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endParaRPr lang="cs-CZ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2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84360"/>
            <a:ext cx="1633493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2.: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</a:t>
            </a:r>
            <a:r>
              <a:rPr lang="x-none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příjemné město pro život s dostatkem zeleně a vody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2.1. Zlepšit mikroklimatické podmínky ve městě a snížit rizika spojená s vysokými teplotami během vln horka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5621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0517DA-6605-476A-ACA7-2FFC9853DC87}"/>
              </a:ext>
            </a:extLst>
          </p:cNvPr>
          <p:cNvSpPr txBox="1"/>
          <p:nvPr/>
        </p:nvSpPr>
        <p:spPr>
          <a:xfrm>
            <a:off x="609600" y="2019300"/>
            <a:ext cx="13106400" cy="795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Budování extenzivních a intenzivních zelených střech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systému vertikální zeleně 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stávajících ploch zeleně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Výsadba vzrůstné zeleně v uličních profilech (pozn. v místech, kde je to možné)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Výsadba vzrůstné zeleně v koridorech s vysokou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absorbcí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slunečního záření 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stínění budov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 stínících altánků ve veřejných prostranstvích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Budování sítě odpočinkových zón v centru města (se stíněním/zelení/lavičkou)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Zavedení sítě pítek s pitnou vodou 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Ochlazování veřejných prostranství rozprašovanou vodou a jinými vodními prvky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4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84360"/>
            <a:ext cx="1633493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2.: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</a:t>
            </a:r>
            <a:r>
              <a:rPr lang="x-none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příjemné město pro život s dostatkem zeleně a vody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2.1. Zlepšit mikroklimatické podmínky ve městě a snížit rizika spojená s vysokými teplotami během vln horka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5621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0517DA-6605-476A-ACA7-2FFC9853DC87}"/>
              </a:ext>
            </a:extLst>
          </p:cNvPr>
          <p:cNvSpPr txBox="1"/>
          <p:nvPr/>
        </p:nvSpPr>
        <p:spPr>
          <a:xfrm>
            <a:off x="609600" y="2019300"/>
            <a:ext cx="15697200" cy="599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projekty:</a:t>
            </a:r>
          </a:p>
          <a:p>
            <a:pPr marL="342900" indent="-342900" algn="just">
              <a:lnSpc>
                <a:spcPct val="115000"/>
              </a:lnSpc>
              <a:buSzPct val="100000"/>
              <a:buFont typeface="Symbol" panose="05050102010706020507" pitchFamily="18" charset="2"/>
              <a:buChar char="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„Zelené sídliště“ – cílem je zpracovat územní studii se zapracováním prvků směřujících k adaptaci na změnu klimatu a s velkým důrazem kladeným na modro-zelenou infrastrukturu – vytvoření zelených a ochlazujících ostrovů v lokalitě, uplatnění inovativních prvků ochlazování území apod.</a:t>
            </a:r>
          </a:p>
          <a:p>
            <a:pPr marL="342900" indent="-342900" algn="just">
              <a:lnSpc>
                <a:spcPct val="115000"/>
              </a:lnSpc>
              <a:buSzPct val="100000"/>
              <a:buFont typeface="Symbol" panose="05050102010706020507" pitchFamily="18" charset="2"/>
              <a:buChar char="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prostranství u OD Prior včetně spojky směrem na náměstí (územní studie)</a:t>
            </a:r>
          </a:p>
          <a:p>
            <a:pPr marL="342900" indent="-342900" algn="just">
              <a:lnSpc>
                <a:spcPct val="115000"/>
              </a:lnSpc>
              <a:buSzPct val="100000"/>
              <a:buFont typeface="Symbol" panose="05050102010706020507" pitchFamily="18" charset="2"/>
              <a:buChar char="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Úprava veřejných prostranství (např. lokalita vnitrobloku v okolí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Permonu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řešení prostranství v okolí tř. 17. listopadu aj.) - záměrem je realizace konkrétních opatření se zaměřením na adaptaci na změnu klimatu, např. realizace drobných opatření ve vnitroblocích na snížení tepelných ostrovů ve městě – pítka, ochlazování prostoru mlžením s vlastním systémem získávání vody – retenční nádrž na dešťovou vodu, stínění, ozelenění stěn apod., dále vhodná výsadba izolační zeleně atd.  </a:t>
            </a:r>
          </a:p>
        </p:txBody>
      </p:sp>
    </p:spTree>
    <p:extLst>
      <p:ext uri="{BB962C8B-B14F-4D97-AF65-F5344CB8AC3E}">
        <p14:creationId xmlns:p14="http://schemas.microsoft.com/office/powerpoint/2010/main" val="35317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385" y="266700"/>
            <a:ext cx="1633493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2.: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</a:t>
            </a:r>
            <a:r>
              <a:rPr lang="x-none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příjemné město pro život s dostatkem zeleně a vody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2.2. Zvýšit efektivitu hospodaření s vodou ve městě i v krajině</a:t>
            </a: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5621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6E155F-7708-4CE7-A4AF-41D7F188807E}"/>
              </a:ext>
            </a:extLst>
          </p:cNvPr>
          <p:cNvSpPr txBox="1"/>
          <p:nvPr/>
        </p:nvSpPr>
        <p:spPr>
          <a:xfrm>
            <a:off x="515815" y="1881833"/>
            <a:ext cx="16154400" cy="797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hospodaření s dešťovou vodou (HDV)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Systémy na recyklaci šedé vody</a:t>
            </a:r>
          </a:p>
          <a:p>
            <a:pPr lvl="0" algn="just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Green Urban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Karviná </a:t>
            </a:r>
            <a:r>
              <a:rPr lang="cs-CZ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cílem projektu je vytvořit nové meziuniverzitní centrum tematicky zaměřené na udržitelné bydlení, zavedení principů inovativního řešení architektury – renovace starších budov, vznik nové, inspirativní zelené čtvrti. Cílem je přispět ke snížení energetické náročnosti města, v kombinaci čisté energetiky a podpory zelené infrastruktury zlepšit celkovou uhlíkovou bilanci města, zlepšit hospodaření s vodou ve městě, zvýšit využívání principů cirkulární ekonomiky při nakládání s vodou, zvýšit množství zadržované vody ve městě.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Poldry pro zachycení a zpomalení odtoku dešťových vod v 7 vymezených plochách územního plánu města (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k.ú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Karviná-město, Ráj)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Dešťové zdrže pro zachycení a zpomalení odtoku dešťových vod ve 4 vymezených plochách územního plánu města (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k.ú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Karviná-město, Ráj)</a:t>
            </a:r>
          </a:p>
        </p:txBody>
      </p:sp>
    </p:spTree>
    <p:extLst>
      <p:ext uri="{BB962C8B-B14F-4D97-AF65-F5344CB8AC3E}">
        <p14:creationId xmlns:p14="http://schemas.microsoft.com/office/powerpoint/2010/main" val="2520063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385" y="266700"/>
            <a:ext cx="1633493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2.: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</a:t>
            </a:r>
            <a:r>
              <a:rPr lang="x-none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příjemné město pro život s dostatkem zeleně a vody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2.3. Karviná aktivně spolupracuje na přeměně </a:t>
            </a:r>
            <a:r>
              <a:rPr lang="cs-CZ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pohornické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krajiny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5621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6E155F-7708-4CE7-A4AF-41D7F188807E}"/>
              </a:ext>
            </a:extLst>
          </p:cNvPr>
          <p:cNvSpPr txBox="1"/>
          <p:nvPr/>
        </p:nvSpPr>
        <p:spPr>
          <a:xfrm>
            <a:off x="609600" y="2019300"/>
            <a:ext cx="13106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8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přeměny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pohornické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krajiny v ekologicky stabilní území atraktivní pro obyvatele i návštěvníky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</a:t>
            </a: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HUB – Identita jako potenciál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pohornické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krajiny - cílem projektu je vytvoření inovativního, koncepčního přístupu k revitalizaci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pohornického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dědictví, která je postavena na úsilí komunity o systémovou změnu území, ve které žije. Projekt usiluje o vytvoření zázemí pro komunitu a její aktivity participativní revitalizací brownfieldu.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Smart Park Karviná - cílem projektu je realizace Smart Parku vybaveného potřebnou infrastrukturou a připraveného pro potenciální investory. Cílem je připravit území pro případné investory a vytvořit nová pracovní místa. </a:t>
            </a:r>
          </a:p>
        </p:txBody>
      </p:sp>
    </p:spTree>
    <p:extLst>
      <p:ext uri="{BB962C8B-B14F-4D97-AF65-F5344CB8AC3E}">
        <p14:creationId xmlns:p14="http://schemas.microsoft.com/office/powerpoint/2010/main" val="364974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67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385" y="266700"/>
            <a:ext cx="1633493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3.: </a:t>
            </a: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 aktivně snižuje svůj příspěvek ke změně klimatu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3.1. Snížit emise v oblasti hospodaření s energií</a:t>
            </a:r>
            <a:b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5621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676D1C-9491-4908-A856-2E52D6E3BA23}"/>
              </a:ext>
            </a:extLst>
          </p:cNvPr>
          <p:cNvSpPr txBox="1"/>
          <p:nvPr/>
        </p:nvSpPr>
        <p:spPr>
          <a:xfrm>
            <a:off x="609600" y="2019300"/>
            <a:ext cx="15316200" cy="739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energetické a emisní náročnosti v sektoru budov a veřejného osvětlení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OZE</a:t>
            </a:r>
          </a:p>
          <a:p>
            <a:pPr lvl="0" algn="just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projekty:</a:t>
            </a:r>
          </a:p>
          <a:p>
            <a:pPr marL="45720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Vypracování emisní inventury a rozšíření energetického managementu na všechny budovy ve správě města</a:t>
            </a:r>
          </a:p>
          <a:p>
            <a:pPr marL="457200" lvl="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OZE a realizace úsporných opatření v sektoru budov (např. projekty „ARV“ - společný projekt s ČVUT UCEEB a fy Nano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jehož rámci bude mj. vytvořeno ukázkové řešení pro budovu polikliniky, zahrnující integraci OZE a skladování energie nebo projekt „PED Positive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Energeticky plusová čtvrť Karviná“)   </a:t>
            </a:r>
          </a:p>
          <a:p>
            <a:pPr algn="just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4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6640437"/>
            <a:ext cx="160020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b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cs-CZ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EKT „ADAPTAČNÍ STRATEGIE NA ZMĚNU KLIMATU MĚSTA KARVINÁ", REGISTRAČNÍ ČÍSLO PROJEKTU: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3194100020.  </a:t>
            </a:r>
            <a:br>
              <a:rPr lang="cs-CZ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FINANCOVÁNO Z FONDŮ EHP A NORSKA 2014-2021 – program CZ-ENVIRONMENT.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67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385" y="266700"/>
            <a:ext cx="1633493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3.: </a:t>
            </a: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 aktivně snižuje svůj příspěvek ke změně klimatu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3.2. Snížit emise v oblasti dopravy</a:t>
            </a:r>
            <a:b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5621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461F257-8959-45BB-A775-8612B67728BB}"/>
              </a:ext>
            </a:extLst>
          </p:cNvPr>
          <p:cNvSpPr txBox="1"/>
          <p:nvPr/>
        </p:nvSpPr>
        <p:spPr>
          <a:xfrm>
            <a:off x="609600" y="2019300"/>
            <a:ext cx="15468600" cy="593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podílu nemotorové dopravy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podílu nízkoemisní a bezemisní dopravy</a:t>
            </a:r>
          </a:p>
          <a:p>
            <a:pPr lvl="0" algn="just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projekty:</a:t>
            </a: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Dostavba sítě cyklostezek ve městě včetně související infrastruktury (lavičky, pítka, koše, přístřešky) a v jeho okolí, mj. v souladu s projekty "Po stopách původní Karviné" a  "Cyklostezky, cyklotrasy, pěší turistika v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pohornické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krajině„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sítě nabíjecích stanic pro elektrokola a elektromobily 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projektu využití elektromobility pro zaměstnance statutárního města Karviné</a:t>
            </a:r>
          </a:p>
          <a:p>
            <a:pPr algn="just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67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385" y="266700"/>
            <a:ext cx="16334935" cy="1639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1" algn="l">
              <a:lnSpc>
                <a:spcPct val="115000"/>
              </a:lnSpc>
            </a:pPr>
            <a:r>
              <a:rPr lang="cs-CZ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3.: </a:t>
            </a: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 aktivně snižuje svůj příspěvek ke změně klimatu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3.3. Zvýšit zapojení veřejnosti v oblasti ochrany klimatu</a:t>
            </a:r>
            <a:b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b="1" dirty="0">
                <a:solidFill>
                  <a:srgbClr val="C45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cs-CZ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5621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6C75356-DD2C-48CB-8EA3-9960200A47CD}"/>
              </a:ext>
            </a:extLst>
          </p:cNvPr>
          <p:cNvSpPr txBox="1"/>
          <p:nvPr/>
        </p:nvSpPr>
        <p:spPr>
          <a:xfrm>
            <a:off x="609599" y="2019300"/>
            <a:ext cx="16334935" cy="696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informací o klimatické změně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informací v oblasti dotací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Zapojení místních škol a mimoškolních vzdělávacích zařízení</a:t>
            </a:r>
          </a:p>
          <a:p>
            <a:pPr lvl="0" algn="just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projekty: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informačního servisu ke státním dotačním programům pro občany a podnikatelské subjekty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projektů EVVO pro širokou veřejnost, zaměřených na klimatickou změnu (Akce u příležitosti Dne Země, Hodiny Země, putovní výstavy apod.)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programů prevence plýtvání potravinami a podpora využití lokálních, sezonních a rostlinných potravin ve školních jídelnách mj. s využitím produkce z plánované městské hydroponické farmy.</a:t>
            </a:r>
          </a:p>
          <a:p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80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00282"/>
            <a:ext cx="436054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b="1" spc="330" dirty="0">
                <a:solidFill>
                  <a:srgbClr val="FFFFFF"/>
                </a:solidFill>
                <a:latin typeface="Arial"/>
                <a:cs typeface="Arial"/>
              </a:rPr>
              <a:t>KONTAKT</a:t>
            </a:r>
            <a:endParaRPr sz="6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362813"/>
            <a:ext cx="7505700" cy="38100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887444"/>
            <a:ext cx="2190750" cy="2399665"/>
          </a:xfrm>
          <a:custGeom>
            <a:avLst/>
            <a:gdLst/>
            <a:ahLst/>
            <a:cxnLst/>
            <a:rect l="l" t="t" r="r" b="b"/>
            <a:pathLst>
              <a:path w="2190750" h="2399665">
                <a:moveTo>
                  <a:pt x="1955143" y="2399555"/>
                </a:moveTo>
                <a:lnTo>
                  <a:pt x="0" y="2399555"/>
                </a:lnTo>
                <a:lnTo>
                  <a:pt x="0" y="126804"/>
                </a:lnTo>
                <a:lnTo>
                  <a:pt x="70729" y="98325"/>
                </a:lnTo>
                <a:lnTo>
                  <a:pt x="113702" y="83035"/>
                </a:lnTo>
                <a:lnTo>
                  <a:pt x="157238" y="68966"/>
                </a:lnTo>
                <a:lnTo>
                  <a:pt x="201319" y="56140"/>
                </a:lnTo>
                <a:lnTo>
                  <a:pt x="245922" y="44576"/>
                </a:lnTo>
                <a:lnTo>
                  <a:pt x="291029" y="34297"/>
                </a:lnTo>
                <a:lnTo>
                  <a:pt x="336617" y="25321"/>
                </a:lnTo>
                <a:lnTo>
                  <a:pt x="382666" y="17669"/>
                </a:lnTo>
                <a:lnTo>
                  <a:pt x="429157" y="11363"/>
                </a:lnTo>
                <a:lnTo>
                  <a:pt x="476068" y="6422"/>
                </a:lnTo>
                <a:lnTo>
                  <a:pt x="523378" y="2868"/>
                </a:lnTo>
                <a:lnTo>
                  <a:pt x="571068" y="720"/>
                </a:lnTo>
                <a:lnTo>
                  <a:pt x="619117" y="0"/>
                </a:lnTo>
                <a:lnTo>
                  <a:pt x="667165" y="720"/>
                </a:lnTo>
                <a:lnTo>
                  <a:pt x="714855" y="2868"/>
                </a:lnTo>
                <a:lnTo>
                  <a:pt x="762166" y="6422"/>
                </a:lnTo>
                <a:lnTo>
                  <a:pt x="809076" y="11363"/>
                </a:lnTo>
                <a:lnTo>
                  <a:pt x="855567" y="17669"/>
                </a:lnTo>
                <a:lnTo>
                  <a:pt x="901616" y="25321"/>
                </a:lnTo>
                <a:lnTo>
                  <a:pt x="947204" y="34297"/>
                </a:lnTo>
                <a:lnTo>
                  <a:pt x="992311" y="44576"/>
                </a:lnTo>
                <a:lnTo>
                  <a:pt x="1036914" y="56140"/>
                </a:lnTo>
                <a:lnTo>
                  <a:pt x="1080995" y="68966"/>
                </a:lnTo>
                <a:lnTo>
                  <a:pt x="1124532" y="83035"/>
                </a:lnTo>
                <a:lnTo>
                  <a:pt x="1167504" y="98325"/>
                </a:lnTo>
                <a:lnTo>
                  <a:pt x="1209892" y="114816"/>
                </a:lnTo>
                <a:lnTo>
                  <a:pt x="1251675" y="132489"/>
                </a:lnTo>
                <a:lnTo>
                  <a:pt x="1292831" y="151321"/>
                </a:lnTo>
                <a:lnTo>
                  <a:pt x="1333342" y="171293"/>
                </a:lnTo>
                <a:lnTo>
                  <a:pt x="1373185" y="192384"/>
                </a:lnTo>
                <a:lnTo>
                  <a:pt x="1412341" y="214573"/>
                </a:lnTo>
                <a:lnTo>
                  <a:pt x="1450789" y="237841"/>
                </a:lnTo>
                <a:lnTo>
                  <a:pt x="1488508" y="262166"/>
                </a:lnTo>
                <a:lnTo>
                  <a:pt x="1525479" y="287527"/>
                </a:lnTo>
                <a:lnTo>
                  <a:pt x="1561679" y="313905"/>
                </a:lnTo>
                <a:lnTo>
                  <a:pt x="1597089" y="341279"/>
                </a:lnTo>
                <a:lnTo>
                  <a:pt x="1631689" y="369628"/>
                </a:lnTo>
                <a:lnTo>
                  <a:pt x="1665457" y="398931"/>
                </a:lnTo>
                <a:lnTo>
                  <a:pt x="1698373" y="429169"/>
                </a:lnTo>
                <a:lnTo>
                  <a:pt x="1730417" y="460320"/>
                </a:lnTo>
                <a:lnTo>
                  <a:pt x="1761568" y="492364"/>
                </a:lnTo>
                <a:lnTo>
                  <a:pt x="1791805" y="525280"/>
                </a:lnTo>
                <a:lnTo>
                  <a:pt x="1821109" y="559049"/>
                </a:lnTo>
                <a:lnTo>
                  <a:pt x="1849457" y="593649"/>
                </a:lnTo>
                <a:lnTo>
                  <a:pt x="1876831" y="629059"/>
                </a:lnTo>
                <a:lnTo>
                  <a:pt x="1903208" y="665260"/>
                </a:lnTo>
                <a:lnTo>
                  <a:pt x="1928570" y="702231"/>
                </a:lnTo>
                <a:lnTo>
                  <a:pt x="1952894" y="739950"/>
                </a:lnTo>
                <a:lnTo>
                  <a:pt x="1976162" y="778398"/>
                </a:lnTo>
                <a:lnTo>
                  <a:pt x="1998351" y="817555"/>
                </a:lnTo>
                <a:lnTo>
                  <a:pt x="2019442" y="857398"/>
                </a:lnTo>
                <a:lnTo>
                  <a:pt x="2039413" y="897909"/>
                </a:lnTo>
                <a:lnTo>
                  <a:pt x="2058246" y="939066"/>
                </a:lnTo>
                <a:lnTo>
                  <a:pt x="2075918" y="980849"/>
                </a:lnTo>
                <a:lnTo>
                  <a:pt x="2092409" y="1023237"/>
                </a:lnTo>
                <a:lnTo>
                  <a:pt x="2107699" y="1066210"/>
                </a:lnTo>
                <a:lnTo>
                  <a:pt x="2121768" y="1109748"/>
                </a:lnTo>
                <a:lnTo>
                  <a:pt x="2134594" y="1153828"/>
                </a:lnTo>
                <a:lnTo>
                  <a:pt x="2146157" y="1198432"/>
                </a:lnTo>
                <a:lnTo>
                  <a:pt x="2156437" y="1243539"/>
                </a:lnTo>
                <a:lnTo>
                  <a:pt x="2165413" y="1289127"/>
                </a:lnTo>
                <a:lnTo>
                  <a:pt x="2173064" y="1335177"/>
                </a:lnTo>
                <a:lnTo>
                  <a:pt x="2179370" y="1381668"/>
                </a:lnTo>
                <a:lnTo>
                  <a:pt x="2184311" y="1428579"/>
                </a:lnTo>
                <a:lnTo>
                  <a:pt x="2187865" y="1475890"/>
                </a:lnTo>
                <a:lnTo>
                  <a:pt x="2190013" y="1523580"/>
                </a:lnTo>
                <a:lnTo>
                  <a:pt x="2190734" y="1571629"/>
                </a:lnTo>
                <a:lnTo>
                  <a:pt x="2190013" y="1619676"/>
                </a:lnTo>
                <a:lnTo>
                  <a:pt x="2187865" y="1667364"/>
                </a:lnTo>
                <a:lnTo>
                  <a:pt x="2184311" y="1714672"/>
                </a:lnTo>
                <a:lnTo>
                  <a:pt x="2179370" y="1761581"/>
                </a:lnTo>
                <a:lnTo>
                  <a:pt x="2173064" y="1808070"/>
                </a:lnTo>
                <a:lnTo>
                  <a:pt x="2165412" y="1854118"/>
                </a:lnTo>
                <a:lnTo>
                  <a:pt x="2156436" y="1899705"/>
                </a:lnTo>
                <a:lnTo>
                  <a:pt x="2146156" y="1944810"/>
                </a:lnTo>
                <a:lnTo>
                  <a:pt x="2134592" y="1989412"/>
                </a:lnTo>
                <a:lnTo>
                  <a:pt x="2121766" y="2033491"/>
                </a:lnTo>
                <a:lnTo>
                  <a:pt x="2107697" y="2077027"/>
                </a:lnTo>
                <a:lnTo>
                  <a:pt x="2092407" y="2119998"/>
                </a:lnTo>
                <a:lnTo>
                  <a:pt x="2075915" y="2162385"/>
                </a:lnTo>
                <a:lnTo>
                  <a:pt x="2058243" y="2204167"/>
                </a:lnTo>
                <a:lnTo>
                  <a:pt x="2039410" y="2245323"/>
                </a:lnTo>
                <a:lnTo>
                  <a:pt x="2019438" y="2285833"/>
                </a:lnTo>
                <a:lnTo>
                  <a:pt x="1998347" y="2325675"/>
                </a:lnTo>
                <a:lnTo>
                  <a:pt x="1976157" y="2364831"/>
                </a:lnTo>
                <a:lnTo>
                  <a:pt x="1955143" y="2399555"/>
                </a:lnTo>
                <a:close/>
              </a:path>
            </a:pathLst>
          </a:custGeom>
          <a:solidFill>
            <a:srgbClr val="4AE3FF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9999" y="7887444"/>
            <a:ext cx="3143250" cy="2399665"/>
          </a:xfrm>
          <a:custGeom>
            <a:avLst/>
            <a:gdLst/>
            <a:ahLst/>
            <a:cxnLst/>
            <a:rect l="l" t="t" r="r" b="b"/>
            <a:pathLst>
              <a:path w="3143250" h="2399665">
                <a:moveTo>
                  <a:pt x="2907643" y="2399555"/>
                </a:moveTo>
                <a:lnTo>
                  <a:pt x="235586" y="2399555"/>
                </a:lnTo>
                <a:lnTo>
                  <a:pt x="214572" y="2364830"/>
                </a:lnTo>
                <a:lnTo>
                  <a:pt x="192382" y="2325675"/>
                </a:lnTo>
                <a:lnTo>
                  <a:pt x="171291" y="2285832"/>
                </a:lnTo>
                <a:lnTo>
                  <a:pt x="151320" y="2245323"/>
                </a:lnTo>
                <a:lnTo>
                  <a:pt x="132487" y="2204167"/>
                </a:lnTo>
                <a:lnTo>
                  <a:pt x="114815" y="2162385"/>
                </a:lnTo>
                <a:lnTo>
                  <a:pt x="98324" y="2119998"/>
                </a:lnTo>
                <a:lnTo>
                  <a:pt x="83034" y="2077027"/>
                </a:lnTo>
                <a:lnTo>
                  <a:pt x="68965" y="2033491"/>
                </a:lnTo>
                <a:lnTo>
                  <a:pt x="56139" y="1989412"/>
                </a:lnTo>
                <a:lnTo>
                  <a:pt x="44576" y="1944809"/>
                </a:lnTo>
                <a:lnTo>
                  <a:pt x="34296" y="1899705"/>
                </a:lnTo>
                <a:lnTo>
                  <a:pt x="25320" y="1854118"/>
                </a:lnTo>
                <a:lnTo>
                  <a:pt x="17669" y="1808070"/>
                </a:lnTo>
                <a:lnTo>
                  <a:pt x="11363" y="1761581"/>
                </a:lnTo>
                <a:lnTo>
                  <a:pt x="6422" y="1714672"/>
                </a:lnTo>
                <a:lnTo>
                  <a:pt x="2868" y="1667363"/>
                </a:lnTo>
                <a:lnTo>
                  <a:pt x="720" y="1619675"/>
                </a:lnTo>
                <a:lnTo>
                  <a:pt x="0" y="1571629"/>
                </a:lnTo>
                <a:lnTo>
                  <a:pt x="720" y="1523580"/>
                </a:lnTo>
                <a:lnTo>
                  <a:pt x="2868" y="1475890"/>
                </a:lnTo>
                <a:lnTo>
                  <a:pt x="6422" y="1428579"/>
                </a:lnTo>
                <a:lnTo>
                  <a:pt x="11363" y="1381668"/>
                </a:lnTo>
                <a:lnTo>
                  <a:pt x="17669" y="1335177"/>
                </a:lnTo>
                <a:lnTo>
                  <a:pt x="25320" y="1289127"/>
                </a:lnTo>
                <a:lnTo>
                  <a:pt x="34296" y="1243539"/>
                </a:lnTo>
                <a:lnTo>
                  <a:pt x="44576" y="1198432"/>
                </a:lnTo>
                <a:lnTo>
                  <a:pt x="56139" y="1153828"/>
                </a:lnTo>
                <a:lnTo>
                  <a:pt x="68965" y="1109747"/>
                </a:lnTo>
                <a:lnTo>
                  <a:pt x="83034" y="1066210"/>
                </a:lnTo>
                <a:lnTo>
                  <a:pt x="98324" y="1023237"/>
                </a:lnTo>
                <a:lnTo>
                  <a:pt x="114815" y="980849"/>
                </a:lnTo>
                <a:lnTo>
                  <a:pt x="132487" y="939066"/>
                </a:lnTo>
                <a:lnTo>
                  <a:pt x="151320" y="897909"/>
                </a:lnTo>
                <a:lnTo>
                  <a:pt x="171291" y="857398"/>
                </a:lnTo>
                <a:lnTo>
                  <a:pt x="192382" y="817555"/>
                </a:lnTo>
                <a:lnTo>
                  <a:pt x="214572" y="778398"/>
                </a:lnTo>
                <a:lnTo>
                  <a:pt x="237839" y="739950"/>
                </a:lnTo>
                <a:lnTo>
                  <a:pt x="262163" y="702230"/>
                </a:lnTo>
                <a:lnTo>
                  <a:pt x="287525" y="665260"/>
                </a:lnTo>
                <a:lnTo>
                  <a:pt x="313902" y="629059"/>
                </a:lnTo>
                <a:lnTo>
                  <a:pt x="341276" y="593649"/>
                </a:lnTo>
                <a:lnTo>
                  <a:pt x="369625" y="559049"/>
                </a:lnTo>
                <a:lnTo>
                  <a:pt x="398928" y="525280"/>
                </a:lnTo>
                <a:lnTo>
                  <a:pt x="429165" y="492364"/>
                </a:lnTo>
                <a:lnTo>
                  <a:pt x="460316" y="460320"/>
                </a:lnTo>
                <a:lnTo>
                  <a:pt x="492360" y="429169"/>
                </a:lnTo>
                <a:lnTo>
                  <a:pt x="525276" y="398931"/>
                </a:lnTo>
                <a:lnTo>
                  <a:pt x="559044" y="369628"/>
                </a:lnTo>
                <a:lnTo>
                  <a:pt x="593644" y="341279"/>
                </a:lnTo>
                <a:lnTo>
                  <a:pt x="629054" y="313905"/>
                </a:lnTo>
                <a:lnTo>
                  <a:pt x="665254" y="287527"/>
                </a:lnTo>
                <a:lnTo>
                  <a:pt x="702225" y="262166"/>
                </a:lnTo>
                <a:lnTo>
                  <a:pt x="739944" y="237841"/>
                </a:lnTo>
                <a:lnTo>
                  <a:pt x="778392" y="214573"/>
                </a:lnTo>
                <a:lnTo>
                  <a:pt x="817548" y="192384"/>
                </a:lnTo>
                <a:lnTo>
                  <a:pt x="857391" y="171293"/>
                </a:lnTo>
                <a:lnTo>
                  <a:pt x="897902" y="151321"/>
                </a:lnTo>
                <a:lnTo>
                  <a:pt x="939058" y="132489"/>
                </a:lnTo>
                <a:lnTo>
                  <a:pt x="980841" y="114816"/>
                </a:lnTo>
                <a:lnTo>
                  <a:pt x="1023229" y="98325"/>
                </a:lnTo>
                <a:lnTo>
                  <a:pt x="1066202" y="83035"/>
                </a:lnTo>
                <a:lnTo>
                  <a:pt x="1109738" y="68966"/>
                </a:lnTo>
                <a:lnTo>
                  <a:pt x="1153819" y="56140"/>
                </a:lnTo>
                <a:lnTo>
                  <a:pt x="1198422" y="44576"/>
                </a:lnTo>
                <a:lnTo>
                  <a:pt x="1243529" y="34297"/>
                </a:lnTo>
                <a:lnTo>
                  <a:pt x="1289117" y="25321"/>
                </a:lnTo>
                <a:lnTo>
                  <a:pt x="1335166" y="17669"/>
                </a:lnTo>
                <a:lnTo>
                  <a:pt x="1381657" y="11363"/>
                </a:lnTo>
                <a:lnTo>
                  <a:pt x="1428568" y="6422"/>
                </a:lnTo>
                <a:lnTo>
                  <a:pt x="1475878" y="2868"/>
                </a:lnTo>
                <a:lnTo>
                  <a:pt x="1523568" y="720"/>
                </a:lnTo>
                <a:lnTo>
                  <a:pt x="1571617" y="0"/>
                </a:lnTo>
                <a:lnTo>
                  <a:pt x="1619665" y="720"/>
                </a:lnTo>
                <a:lnTo>
                  <a:pt x="1667355" y="2868"/>
                </a:lnTo>
                <a:lnTo>
                  <a:pt x="1714666" y="6422"/>
                </a:lnTo>
                <a:lnTo>
                  <a:pt x="1761576" y="11363"/>
                </a:lnTo>
                <a:lnTo>
                  <a:pt x="1808067" y="17669"/>
                </a:lnTo>
                <a:lnTo>
                  <a:pt x="1854116" y="25321"/>
                </a:lnTo>
                <a:lnTo>
                  <a:pt x="1899705" y="34297"/>
                </a:lnTo>
                <a:lnTo>
                  <a:pt x="1944811" y="44576"/>
                </a:lnTo>
                <a:lnTo>
                  <a:pt x="1989414" y="56140"/>
                </a:lnTo>
                <a:lnTo>
                  <a:pt x="2033495" y="68966"/>
                </a:lnTo>
                <a:lnTo>
                  <a:pt x="2077032" y="83035"/>
                </a:lnTo>
                <a:lnTo>
                  <a:pt x="2120004" y="98325"/>
                </a:lnTo>
                <a:lnTo>
                  <a:pt x="2162392" y="114816"/>
                </a:lnTo>
                <a:lnTo>
                  <a:pt x="2204175" y="132489"/>
                </a:lnTo>
                <a:lnTo>
                  <a:pt x="2245331" y="151321"/>
                </a:lnTo>
                <a:lnTo>
                  <a:pt x="2285842" y="171293"/>
                </a:lnTo>
                <a:lnTo>
                  <a:pt x="2325685" y="192384"/>
                </a:lnTo>
                <a:lnTo>
                  <a:pt x="2364841" y="214573"/>
                </a:lnTo>
                <a:lnTo>
                  <a:pt x="2403289" y="237841"/>
                </a:lnTo>
                <a:lnTo>
                  <a:pt x="2441008" y="262166"/>
                </a:lnTo>
                <a:lnTo>
                  <a:pt x="2477979" y="287527"/>
                </a:lnTo>
                <a:lnTo>
                  <a:pt x="2514179" y="313905"/>
                </a:lnTo>
                <a:lnTo>
                  <a:pt x="2549589" y="341279"/>
                </a:lnTo>
                <a:lnTo>
                  <a:pt x="2584189" y="369628"/>
                </a:lnTo>
                <a:lnTo>
                  <a:pt x="2617957" y="398931"/>
                </a:lnTo>
                <a:lnTo>
                  <a:pt x="2650873" y="429169"/>
                </a:lnTo>
                <a:lnTo>
                  <a:pt x="2682917" y="460320"/>
                </a:lnTo>
                <a:lnTo>
                  <a:pt x="2714068" y="492364"/>
                </a:lnTo>
                <a:lnTo>
                  <a:pt x="2744305" y="525280"/>
                </a:lnTo>
                <a:lnTo>
                  <a:pt x="2773609" y="559049"/>
                </a:lnTo>
                <a:lnTo>
                  <a:pt x="2801957" y="593649"/>
                </a:lnTo>
                <a:lnTo>
                  <a:pt x="2829331" y="629059"/>
                </a:lnTo>
                <a:lnTo>
                  <a:pt x="2855708" y="665260"/>
                </a:lnTo>
                <a:lnTo>
                  <a:pt x="2881070" y="702231"/>
                </a:lnTo>
                <a:lnTo>
                  <a:pt x="2905394" y="739950"/>
                </a:lnTo>
                <a:lnTo>
                  <a:pt x="2928662" y="778398"/>
                </a:lnTo>
                <a:lnTo>
                  <a:pt x="2950851" y="817555"/>
                </a:lnTo>
                <a:lnTo>
                  <a:pt x="2971942" y="857398"/>
                </a:lnTo>
                <a:lnTo>
                  <a:pt x="2991913" y="897909"/>
                </a:lnTo>
                <a:lnTo>
                  <a:pt x="3010746" y="939066"/>
                </a:lnTo>
                <a:lnTo>
                  <a:pt x="3028418" y="980849"/>
                </a:lnTo>
                <a:lnTo>
                  <a:pt x="3044909" y="1023237"/>
                </a:lnTo>
                <a:lnTo>
                  <a:pt x="3060199" y="1066210"/>
                </a:lnTo>
                <a:lnTo>
                  <a:pt x="3074268" y="1109748"/>
                </a:lnTo>
                <a:lnTo>
                  <a:pt x="3087094" y="1153828"/>
                </a:lnTo>
                <a:lnTo>
                  <a:pt x="3098657" y="1198432"/>
                </a:lnTo>
                <a:lnTo>
                  <a:pt x="3108937" y="1243539"/>
                </a:lnTo>
                <a:lnTo>
                  <a:pt x="3117913" y="1289127"/>
                </a:lnTo>
                <a:lnTo>
                  <a:pt x="3125564" y="1335177"/>
                </a:lnTo>
                <a:lnTo>
                  <a:pt x="3131870" y="1381668"/>
                </a:lnTo>
                <a:lnTo>
                  <a:pt x="3136811" y="1428579"/>
                </a:lnTo>
                <a:lnTo>
                  <a:pt x="3140365" y="1475890"/>
                </a:lnTo>
                <a:lnTo>
                  <a:pt x="3142513" y="1523580"/>
                </a:lnTo>
                <a:lnTo>
                  <a:pt x="3143234" y="1571629"/>
                </a:lnTo>
                <a:lnTo>
                  <a:pt x="3142513" y="1619676"/>
                </a:lnTo>
                <a:lnTo>
                  <a:pt x="3140365" y="1667364"/>
                </a:lnTo>
                <a:lnTo>
                  <a:pt x="3136811" y="1714672"/>
                </a:lnTo>
                <a:lnTo>
                  <a:pt x="3131870" y="1761581"/>
                </a:lnTo>
                <a:lnTo>
                  <a:pt x="3125564" y="1808070"/>
                </a:lnTo>
                <a:lnTo>
                  <a:pt x="3117912" y="1854118"/>
                </a:lnTo>
                <a:lnTo>
                  <a:pt x="3108936" y="1899705"/>
                </a:lnTo>
                <a:lnTo>
                  <a:pt x="3098656" y="1944810"/>
                </a:lnTo>
                <a:lnTo>
                  <a:pt x="3087092" y="1989412"/>
                </a:lnTo>
                <a:lnTo>
                  <a:pt x="3074266" y="2033491"/>
                </a:lnTo>
                <a:lnTo>
                  <a:pt x="3060197" y="2077027"/>
                </a:lnTo>
                <a:lnTo>
                  <a:pt x="3044907" y="2119998"/>
                </a:lnTo>
                <a:lnTo>
                  <a:pt x="3028415" y="2162385"/>
                </a:lnTo>
                <a:lnTo>
                  <a:pt x="3010743" y="2204167"/>
                </a:lnTo>
                <a:lnTo>
                  <a:pt x="2991910" y="2245323"/>
                </a:lnTo>
                <a:lnTo>
                  <a:pt x="2971938" y="2285833"/>
                </a:lnTo>
                <a:lnTo>
                  <a:pt x="2950847" y="2325675"/>
                </a:lnTo>
                <a:lnTo>
                  <a:pt x="2928657" y="2364831"/>
                </a:lnTo>
                <a:lnTo>
                  <a:pt x="2907643" y="2399555"/>
                </a:lnTo>
                <a:close/>
              </a:path>
            </a:pathLst>
          </a:custGeom>
          <a:solidFill>
            <a:srgbClr val="4AE3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6702" y="7887444"/>
            <a:ext cx="3143250" cy="2399665"/>
          </a:xfrm>
          <a:custGeom>
            <a:avLst/>
            <a:gdLst/>
            <a:ahLst/>
            <a:cxnLst/>
            <a:rect l="l" t="t" r="r" b="b"/>
            <a:pathLst>
              <a:path w="3143250" h="2399665">
                <a:moveTo>
                  <a:pt x="2907643" y="2399555"/>
                </a:moveTo>
                <a:lnTo>
                  <a:pt x="235585" y="2399555"/>
                </a:lnTo>
                <a:lnTo>
                  <a:pt x="214571" y="2364830"/>
                </a:lnTo>
                <a:lnTo>
                  <a:pt x="192382" y="2325675"/>
                </a:lnTo>
                <a:lnTo>
                  <a:pt x="171291" y="2285832"/>
                </a:lnTo>
                <a:lnTo>
                  <a:pt x="151320" y="2245323"/>
                </a:lnTo>
                <a:lnTo>
                  <a:pt x="132487" y="2204167"/>
                </a:lnTo>
                <a:lnTo>
                  <a:pt x="114815" y="2162385"/>
                </a:lnTo>
                <a:lnTo>
                  <a:pt x="98324" y="2119998"/>
                </a:lnTo>
                <a:lnTo>
                  <a:pt x="83034" y="2077027"/>
                </a:lnTo>
                <a:lnTo>
                  <a:pt x="68965" y="2033491"/>
                </a:lnTo>
                <a:lnTo>
                  <a:pt x="56139" y="1989412"/>
                </a:lnTo>
                <a:lnTo>
                  <a:pt x="44576" y="1944809"/>
                </a:lnTo>
                <a:lnTo>
                  <a:pt x="34296" y="1899705"/>
                </a:lnTo>
                <a:lnTo>
                  <a:pt x="25320" y="1854118"/>
                </a:lnTo>
                <a:lnTo>
                  <a:pt x="17669" y="1808070"/>
                </a:lnTo>
                <a:lnTo>
                  <a:pt x="11363" y="1761581"/>
                </a:lnTo>
                <a:lnTo>
                  <a:pt x="6422" y="1714672"/>
                </a:lnTo>
                <a:lnTo>
                  <a:pt x="2868" y="1667363"/>
                </a:lnTo>
                <a:lnTo>
                  <a:pt x="720" y="1619675"/>
                </a:lnTo>
                <a:lnTo>
                  <a:pt x="0" y="1571629"/>
                </a:lnTo>
                <a:lnTo>
                  <a:pt x="720" y="1523580"/>
                </a:lnTo>
                <a:lnTo>
                  <a:pt x="2868" y="1475890"/>
                </a:lnTo>
                <a:lnTo>
                  <a:pt x="6422" y="1428579"/>
                </a:lnTo>
                <a:lnTo>
                  <a:pt x="11363" y="1381668"/>
                </a:lnTo>
                <a:lnTo>
                  <a:pt x="17669" y="1335177"/>
                </a:lnTo>
                <a:lnTo>
                  <a:pt x="25320" y="1289127"/>
                </a:lnTo>
                <a:lnTo>
                  <a:pt x="34296" y="1243539"/>
                </a:lnTo>
                <a:lnTo>
                  <a:pt x="44576" y="1198432"/>
                </a:lnTo>
                <a:lnTo>
                  <a:pt x="56139" y="1153828"/>
                </a:lnTo>
                <a:lnTo>
                  <a:pt x="68965" y="1109747"/>
                </a:lnTo>
                <a:lnTo>
                  <a:pt x="83034" y="1066210"/>
                </a:lnTo>
                <a:lnTo>
                  <a:pt x="98324" y="1023237"/>
                </a:lnTo>
                <a:lnTo>
                  <a:pt x="114815" y="980849"/>
                </a:lnTo>
                <a:lnTo>
                  <a:pt x="132487" y="939066"/>
                </a:lnTo>
                <a:lnTo>
                  <a:pt x="151320" y="897909"/>
                </a:lnTo>
                <a:lnTo>
                  <a:pt x="171291" y="857398"/>
                </a:lnTo>
                <a:lnTo>
                  <a:pt x="192382" y="817555"/>
                </a:lnTo>
                <a:lnTo>
                  <a:pt x="214571" y="778398"/>
                </a:lnTo>
                <a:lnTo>
                  <a:pt x="237839" y="739950"/>
                </a:lnTo>
                <a:lnTo>
                  <a:pt x="262163" y="702230"/>
                </a:lnTo>
                <a:lnTo>
                  <a:pt x="287525" y="665260"/>
                </a:lnTo>
                <a:lnTo>
                  <a:pt x="313902" y="629059"/>
                </a:lnTo>
                <a:lnTo>
                  <a:pt x="341276" y="593649"/>
                </a:lnTo>
                <a:lnTo>
                  <a:pt x="369624" y="559049"/>
                </a:lnTo>
                <a:lnTo>
                  <a:pt x="398928" y="525280"/>
                </a:lnTo>
                <a:lnTo>
                  <a:pt x="429165" y="492364"/>
                </a:lnTo>
                <a:lnTo>
                  <a:pt x="460316" y="460320"/>
                </a:lnTo>
                <a:lnTo>
                  <a:pt x="492360" y="429169"/>
                </a:lnTo>
                <a:lnTo>
                  <a:pt x="525276" y="398931"/>
                </a:lnTo>
                <a:lnTo>
                  <a:pt x="559044" y="369628"/>
                </a:lnTo>
                <a:lnTo>
                  <a:pt x="593643" y="341279"/>
                </a:lnTo>
                <a:lnTo>
                  <a:pt x="629054" y="313905"/>
                </a:lnTo>
                <a:lnTo>
                  <a:pt x="665254" y="287527"/>
                </a:lnTo>
                <a:lnTo>
                  <a:pt x="702224" y="262166"/>
                </a:lnTo>
                <a:lnTo>
                  <a:pt x="739944" y="237841"/>
                </a:lnTo>
                <a:lnTo>
                  <a:pt x="778392" y="214573"/>
                </a:lnTo>
                <a:lnTo>
                  <a:pt x="817548" y="192384"/>
                </a:lnTo>
                <a:lnTo>
                  <a:pt x="857391" y="171293"/>
                </a:lnTo>
                <a:lnTo>
                  <a:pt x="897901" y="151321"/>
                </a:lnTo>
                <a:lnTo>
                  <a:pt x="939058" y="132489"/>
                </a:lnTo>
                <a:lnTo>
                  <a:pt x="980841" y="114816"/>
                </a:lnTo>
                <a:lnTo>
                  <a:pt x="1023229" y="98325"/>
                </a:lnTo>
                <a:lnTo>
                  <a:pt x="1066201" y="83035"/>
                </a:lnTo>
                <a:lnTo>
                  <a:pt x="1109738" y="68966"/>
                </a:lnTo>
                <a:lnTo>
                  <a:pt x="1153819" y="56140"/>
                </a:lnTo>
                <a:lnTo>
                  <a:pt x="1198422" y="44576"/>
                </a:lnTo>
                <a:lnTo>
                  <a:pt x="1243528" y="34297"/>
                </a:lnTo>
                <a:lnTo>
                  <a:pt x="1289117" y="25321"/>
                </a:lnTo>
                <a:lnTo>
                  <a:pt x="1335166" y="17669"/>
                </a:lnTo>
                <a:lnTo>
                  <a:pt x="1381657" y="11363"/>
                </a:lnTo>
                <a:lnTo>
                  <a:pt x="1428567" y="6422"/>
                </a:lnTo>
                <a:lnTo>
                  <a:pt x="1475878" y="2868"/>
                </a:lnTo>
                <a:lnTo>
                  <a:pt x="1523568" y="720"/>
                </a:lnTo>
                <a:lnTo>
                  <a:pt x="1571616" y="0"/>
                </a:lnTo>
                <a:lnTo>
                  <a:pt x="1619665" y="720"/>
                </a:lnTo>
                <a:lnTo>
                  <a:pt x="1667355" y="2868"/>
                </a:lnTo>
                <a:lnTo>
                  <a:pt x="1714665" y="6422"/>
                </a:lnTo>
                <a:lnTo>
                  <a:pt x="1761576" y="11363"/>
                </a:lnTo>
                <a:lnTo>
                  <a:pt x="1808067" y="17669"/>
                </a:lnTo>
                <a:lnTo>
                  <a:pt x="1854116" y="25321"/>
                </a:lnTo>
                <a:lnTo>
                  <a:pt x="1899704" y="34297"/>
                </a:lnTo>
                <a:lnTo>
                  <a:pt x="1944810" y="44576"/>
                </a:lnTo>
                <a:lnTo>
                  <a:pt x="1989414" y="56140"/>
                </a:lnTo>
                <a:lnTo>
                  <a:pt x="2033495" y="68966"/>
                </a:lnTo>
                <a:lnTo>
                  <a:pt x="2077031" y="83035"/>
                </a:lnTo>
                <a:lnTo>
                  <a:pt x="2120004" y="98325"/>
                </a:lnTo>
                <a:lnTo>
                  <a:pt x="2162392" y="114816"/>
                </a:lnTo>
                <a:lnTo>
                  <a:pt x="2204175" y="132489"/>
                </a:lnTo>
                <a:lnTo>
                  <a:pt x="2245331" y="151321"/>
                </a:lnTo>
                <a:lnTo>
                  <a:pt x="2285842" y="171293"/>
                </a:lnTo>
                <a:lnTo>
                  <a:pt x="2325685" y="192384"/>
                </a:lnTo>
                <a:lnTo>
                  <a:pt x="2364841" y="214573"/>
                </a:lnTo>
                <a:lnTo>
                  <a:pt x="2403289" y="237841"/>
                </a:lnTo>
                <a:lnTo>
                  <a:pt x="2441008" y="262166"/>
                </a:lnTo>
                <a:lnTo>
                  <a:pt x="2477979" y="287527"/>
                </a:lnTo>
                <a:lnTo>
                  <a:pt x="2514179" y="313905"/>
                </a:lnTo>
                <a:lnTo>
                  <a:pt x="2549589" y="341279"/>
                </a:lnTo>
                <a:lnTo>
                  <a:pt x="2584189" y="369628"/>
                </a:lnTo>
                <a:lnTo>
                  <a:pt x="2617957" y="398931"/>
                </a:lnTo>
                <a:lnTo>
                  <a:pt x="2650873" y="429169"/>
                </a:lnTo>
                <a:lnTo>
                  <a:pt x="2682917" y="460320"/>
                </a:lnTo>
                <a:lnTo>
                  <a:pt x="2714068" y="492364"/>
                </a:lnTo>
                <a:lnTo>
                  <a:pt x="2744305" y="525280"/>
                </a:lnTo>
                <a:lnTo>
                  <a:pt x="2773608" y="559049"/>
                </a:lnTo>
                <a:lnTo>
                  <a:pt x="2801957" y="593649"/>
                </a:lnTo>
                <a:lnTo>
                  <a:pt x="2829330" y="629059"/>
                </a:lnTo>
                <a:lnTo>
                  <a:pt x="2855708" y="665260"/>
                </a:lnTo>
                <a:lnTo>
                  <a:pt x="2881070" y="702231"/>
                </a:lnTo>
                <a:lnTo>
                  <a:pt x="2905394" y="739950"/>
                </a:lnTo>
                <a:lnTo>
                  <a:pt x="2928661" y="778398"/>
                </a:lnTo>
                <a:lnTo>
                  <a:pt x="2950851" y="817555"/>
                </a:lnTo>
                <a:lnTo>
                  <a:pt x="2971941" y="857398"/>
                </a:lnTo>
                <a:lnTo>
                  <a:pt x="2991913" y="897909"/>
                </a:lnTo>
                <a:lnTo>
                  <a:pt x="3010745" y="939066"/>
                </a:lnTo>
                <a:lnTo>
                  <a:pt x="3028418" y="980849"/>
                </a:lnTo>
                <a:lnTo>
                  <a:pt x="3044909" y="1023237"/>
                </a:lnTo>
                <a:lnTo>
                  <a:pt x="3060199" y="1066210"/>
                </a:lnTo>
                <a:lnTo>
                  <a:pt x="3074268" y="1109748"/>
                </a:lnTo>
                <a:lnTo>
                  <a:pt x="3087094" y="1153828"/>
                </a:lnTo>
                <a:lnTo>
                  <a:pt x="3098657" y="1198432"/>
                </a:lnTo>
                <a:lnTo>
                  <a:pt x="3108937" y="1243539"/>
                </a:lnTo>
                <a:lnTo>
                  <a:pt x="3117913" y="1289127"/>
                </a:lnTo>
                <a:lnTo>
                  <a:pt x="3125564" y="1335177"/>
                </a:lnTo>
                <a:lnTo>
                  <a:pt x="3131870" y="1381668"/>
                </a:lnTo>
                <a:lnTo>
                  <a:pt x="3136811" y="1428579"/>
                </a:lnTo>
                <a:lnTo>
                  <a:pt x="3140365" y="1475890"/>
                </a:lnTo>
                <a:lnTo>
                  <a:pt x="3142513" y="1523580"/>
                </a:lnTo>
                <a:lnTo>
                  <a:pt x="3143233" y="1571635"/>
                </a:lnTo>
                <a:lnTo>
                  <a:pt x="3142513" y="1619676"/>
                </a:lnTo>
                <a:lnTo>
                  <a:pt x="3140365" y="1667364"/>
                </a:lnTo>
                <a:lnTo>
                  <a:pt x="3136811" y="1714672"/>
                </a:lnTo>
                <a:lnTo>
                  <a:pt x="3131870" y="1761581"/>
                </a:lnTo>
                <a:lnTo>
                  <a:pt x="3125563" y="1808070"/>
                </a:lnTo>
                <a:lnTo>
                  <a:pt x="3117912" y="1854118"/>
                </a:lnTo>
                <a:lnTo>
                  <a:pt x="3108936" y="1899705"/>
                </a:lnTo>
                <a:lnTo>
                  <a:pt x="3098656" y="1944810"/>
                </a:lnTo>
                <a:lnTo>
                  <a:pt x="3087092" y="1989412"/>
                </a:lnTo>
                <a:lnTo>
                  <a:pt x="3074266" y="2033491"/>
                </a:lnTo>
                <a:lnTo>
                  <a:pt x="3060197" y="2077027"/>
                </a:lnTo>
                <a:lnTo>
                  <a:pt x="3044907" y="2119998"/>
                </a:lnTo>
                <a:lnTo>
                  <a:pt x="3028415" y="2162385"/>
                </a:lnTo>
                <a:lnTo>
                  <a:pt x="3010743" y="2204167"/>
                </a:lnTo>
                <a:lnTo>
                  <a:pt x="2991910" y="2245323"/>
                </a:lnTo>
                <a:lnTo>
                  <a:pt x="2971938" y="2285833"/>
                </a:lnTo>
                <a:lnTo>
                  <a:pt x="2950847" y="2325675"/>
                </a:lnTo>
                <a:lnTo>
                  <a:pt x="2928657" y="2364831"/>
                </a:lnTo>
                <a:lnTo>
                  <a:pt x="2907643" y="2399555"/>
                </a:lnTo>
                <a:close/>
              </a:path>
            </a:pathLst>
          </a:custGeom>
          <a:solidFill>
            <a:srgbClr val="4AE3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47100" y="7887444"/>
            <a:ext cx="3143250" cy="2399665"/>
          </a:xfrm>
          <a:custGeom>
            <a:avLst/>
            <a:gdLst/>
            <a:ahLst/>
            <a:cxnLst/>
            <a:rect l="l" t="t" r="r" b="b"/>
            <a:pathLst>
              <a:path w="3143250" h="2399665">
                <a:moveTo>
                  <a:pt x="2907642" y="2399554"/>
                </a:moveTo>
                <a:lnTo>
                  <a:pt x="235585" y="2399554"/>
                </a:lnTo>
                <a:lnTo>
                  <a:pt x="214571" y="2364830"/>
                </a:lnTo>
                <a:lnTo>
                  <a:pt x="192382" y="2325675"/>
                </a:lnTo>
                <a:lnTo>
                  <a:pt x="171291" y="2285832"/>
                </a:lnTo>
                <a:lnTo>
                  <a:pt x="151319" y="2245323"/>
                </a:lnTo>
                <a:lnTo>
                  <a:pt x="132487" y="2204167"/>
                </a:lnTo>
                <a:lnTo>
                  <a:pt x="114815" y="2162385"/>
                </a:lnTo>
                <a:lnTo>
                  <a:pt x="98323" y="2119998"/>
                </a:lnTo>
                <a:lnTo>
                  <a:pt x="83033" y="2077027"/>
                </a:lnTo>
                <a:lnTo>
                  <a:pt x="68965" y="2033491"/>
                </a:lnTo>
                <a:lnTo>
                  <a:pt x="56139" y="1989412"/>
                </a:lnTo>
                <a:lnTo>
                  <a:pt x="44575" y="1944809"/>
                </a:lnTo>
                <a:lnTo>
                  <a:pt x="34296" y="1899705"/>
                </a:lnTo>
                <a:lnTo>
                  <a:pt x="25320" y="1854118"/>
                </a:lnTo>
                <a:lnTo>
                  <a:pt x="17668" y="1808070"/>
                </a:lnTo>
                <a:lnTo>
                  <a:pt x="11362" y="1761581"/>
                </a:lnTo>
                <a:lnTo>
                  <a:pt x="6422" y="1714672"/>
                </a:lnTo>
                <a:lnTo>
                  <a:pt x="2867" y="1667363"/>
                </a:lnTo>
                <a:lnTo>
                  <a:pt x="719" y="1619675"/>
                </a:lnTo>
                <a:lnTo>
                  <a:pt x="0" y="1571588"/>
                </a:lnTo>
                <a:lnTo>
                  <a:pt x="719" y="1523580"/>
                </a:lnTo>
                <a:lnTo>
                  <a:pt x="2867" y="1475890"/>
                </a:lnTo>
                <a:lnTo>
                  <a:pt x="6422" y="1428579"/>
                </a:lnTo>
                <a:lnTo>
                  <a:pt x="11362" y="1381668"/>
                </a:lnTo>
                <a:lnTo>
                  <a:pt x="17668" y="1335177"/>
                </a:lnTo>
                <a:lnTo>
                  <a:pt x="25320" y="1289127"/>
                </a:lnTo>
                <a:lnTo>
                  <a:pt x="34296" y="1243539"/>
                </a:lnTo>
                <a:lnTo>
                  <a:pt x="44575" y="1198432"/>
                </a:lnTo>
                <a:lnTo>
                  <a:pt x="56139" y="1153828"/>
                </a:lnTo>
                <a:lnTo>
                  <a:pt x="68965" y="1109747"/>
                </a:lnTo>
                <a:lnTo>
                  <a:pt x="83033" y="1066210"/>
                </a:lnTo>
                <a:lnTo>
                  <a:pt x="98323" y="1023237"/>
                </a:lnTo>
                <a:lnTo>
                  <a:pt x="114815" y="980849"/>
                </a:lnTo>
                <a:lnTo>
                  <a:pt x="132487" y="939066"/>
                </a:lnTo>
                <a:lnTo>
                  <a:pt x="151319" y="897909"/>
                </a:lnTo>
                <a:lnTo>
                  <a:pt x="171291" y="857398"/>
                </a:lnTo>
                <a:lnTo>
                  <a:pt x="192382" y="817555"/>
                </a:lnTo>
                <a:lnTo>
                  <a:pt x="214571" y="778398"/>
                </a:lnTo>
                <a:lnTo>
                  <a:pt x="237838" y="739950"/>
                </a:lnTo>
                <a:lnTo>
                  <a:pt x="262163" y="702230"/>
                </a:lnTo>
                <a:lnTo>
                  <a:pt x="287524" y="665260"/>
                </a:lnTo>
                <a:lnTo>
                  <a:pt x="313902" y="629059"/>
                </a:lnTo>
                <a:lnTo>
                  <a:pt x="341275" y="593649"/>
                </a:lnTo>
                <a:lnTo>
                  <a:pt x="369624" y="559049"/>
                </a:lnTo>
                <a:lnTo>
                  <a:pt x="398927" y="525280"/>
                </a:lnTo>
                <a:lnTo>
                  <a:pt x="429164" y="492364"/>
                </a:lnTo>
                <a:lnTo>
                  <a:pt x="460315" y="460320"/>
                </a:lnTo>
                <a:lnTo>
                  <a:pt x="492359" y="429169"/>
                </a:lnTo>
                <a:lnTo>
                  <a:pt x="525275" y="398931"/>
                </a:lnTo>
                <a:lnTo>
                  <a:pt x="559044" y="369628"/>
                </a:lnTo>
                <a:lnTo>
                  <a:pt x="593643" y="341279"/>
                </a:lnTo>
                <a:lnTo>
                  <a:pt x="629053" y="313905"/>
                </a:lnTo>
                <a:lnTo>
                  <a:pt x="665254" y="287527"/>
                </a:lnTo>
                <a:lnTo>
                  <a:pt x="702224" y="262166"/>
                </a:lnTo>
                <a:lnTo>
                  <a:pt x="739943" y="237841"/>
                </a:lnTo>
                <a:lnTo>
                  <a:pt x="778391" y="214573"/>
                </a:lnTo>
                <a:lnTo>
                  <a:pt x="817547" y="192384"/>
                </a:lnTo>
                <a:lnTo>
                  <a:pt x="857391" y="171293"/>
                </a:lnTo>
                <a:lnTo>
                  <a:pt x="897901" y="151321"/>
                </a:lnTo>
                <a:lnTo>
                  <a:pt x="939058" y="132489"/>
                </a:lnTo>
                <a:lnTo>
                  <a:pt x="980840" y="114816"/>
                </a:lnTo>
                <a:lnTo>
                  <a:pt x="1023228" y="98325"/>
                </a:lnTo>
                <a:lnTo>
                  <a:pt x="1066201" y="83035"/>
                </a:lnTo>
                <a:lnTo>
                  <a:pt x="1109738" y="68966"/>
                </a:lnTo>
                <a:lnTo>
                  <a:pt x="1153818" y="56140"/>
                </a:lnTo>
                <a:lnTo>
                  <a:pt x="1198422" y="44576"/>
                </a:lnTo>
                <a:lnTo>
                  <a:pt x="1243528" y="34297"/>
                </a:lnTo>
                <a:lnTo>
                  <a:pt x="1289116" y="25321"/>
                </a:lnTo>
                <a:lnTo>
                  <a:pt x="1335166" y="17669"/>
                </a:lnTo>
                <a:lnTo>
                  <a:pt x="1381656" y="11363"/>
                </a:lnTo>
                <a:lnTo>
                  <a:pt x="1428567" y="6422"/>
                </a:lnTo>
                <a:lnTo>
                  <a:pt x="1475877" y="2868"/>
                </a:lnTo>
                <a:lnTo>
                  <a:pt x="1523567" y="720"/>
                </a:lnTo>
                <a:lnTo>
                  <a:pt x="1571616" y="0"/>
                </a:lnTo>
                <a:lnTo>
                  <a:pt x="1619664" y="720"/>
                </a:lnTo>
                <a:lnTo>
                  <a:pt x="1667354" y="2868"/>
                </a:lnTo>
                <a:lnTo>
                  <a:pt x="1714665" y="6422"/>
                </a:lnTo>
                <a:lnTo>
                  <a:pt x="1761576" y="11363"/>
                </a:lnTo>
                <a:lnTo>
                  <a:pt x="1808066" y="17669"/>
                </a:lnTo>
                <a:lnTo>
                  <a:pt x="1854116" y="25321"/>
                </a:lnTo>
                <a:lnTo>
                  <a:pt x="1899704" y="34297"/>
                </a:lnTo>
                <a:lnTo>
                  <a:pt x="1944810" y="44576"/>
                </a:lnTo>
                <a:lnTo>
                  <a:pt x="1989414" y="56140"/>
                </a:lnTo>
                <a:lnTo>
                  <a:pt x="2033494" y="68966"/>
                </a:lnTo>
                <a:lnTo>
                  <a:pt x="2077031" y="83035"/>
                </a:lnTo>
                <a:lnTo>
                  <a:pt x="2120004" y="98325"/>
                </a:lnTo>
                <a:lnTo>
                  <a:pt x="2162391" y="114816"/>
                </a:lnTo>
                <a:lnTo>
                  <a:pt x="2204174" y="132489"/>
                </a:lnTo>
                <a:lnTo>
                  <a:pt x="2245331" y="151321"/>
                </a:lnTo>
                <a:lnTo>
                  <a:pt x="2285841" y="171293"/>
                </a:lnTo>
                <a:lnTo>
                  <a:pt x="2325685" y="192384"/>
                </a:lnTo>
                <a:lnTo>
                  <a:pt x="2364841" y="214573"/>
                </a:lnTo>
                <a:lnTo>
                  <a:pt x="2403289" y="237841"/>
                </a:lnTo>
                <a:lnTo>
                  <a:pt x="2441008" y="262166"/>
                </a:lnTo>
                <a:lnTo>
                  <a:pt x="2477978" y="287527"/>
                </a:lnTo>
                <a:lnTo>
                  <a:pt x="2514179" y="313905"/>
                </a:lnTo>
                <a:lnTo>
                  <a:pt x="2549589" y="341279"/>
                </a:lnTo>
                <a:lnTo>
                  <a:pt x="2584188" y="369628"/>
                </a:lnTo>
                <a:lnTo>
                  <a:pt x="2617956" y="398931"/>
                </a:lnTo>
                <a:lnTo>
                  <a:pt x="2650873" y="429169"/>
                </a:lnTo>
                <a:lnTo>
                  <a:pt x="2682917" y="460320"/>
                </a:lnTo>
                <a:lnTo>
                  <a:pt x="2714067" y="492364"/>
                </a:lnTo>
                <a:lnTo>
                  <a:pt x="2744305" y="525280"/>
                </a:lnTo>
                <a:lnTo>
                  <a:pt x="2773608" y="559049"/>
                </a:lnTo>
                <a:lnTo>
                  <a:pt x="2801957" y="593649"/>
                </a:lnTo>
                <a:lnTo>
                  <a:pt x="2829330" y="629059"/>
                </a:lnTo>
                <a:lnTo>
                  <a:pt x="2855708" y="665260"/>
                </a:lnTo>
                <a:lnTo>
                  <a:pt x="2881069" y="702231"/>
                </a:lnTo>
                <a:lnTo>
                  <a:pt x="2905394" y="739950"/>
                </a:lnTo>
                <a:lnTo>
                  <a:pt x="2928661" y="778398"/>
                </a:lnTo>
                <a:lnTo>
                  <a:pt x="2950850" y="817555"/>
                </a:lnTo>
                <a:lnTo>
                  <a:pt x="2971941" y="857398"/>
                </a:lnTo>
                <a:lnTo>
                  <a:pt x="2991913" y="897909"/>
                </a:lnTo>
                <a:lnTo>
                  <a:pt x="3010745" y="939066"/>
                </a:lnTo>
                <a:lnTo>
                  <a:pt x="3028417" y="980849"/>
                </a:lnTo>
                <a:lnTo>
                  <a:pt x="3044908" y="1023237"/>
                </a:lnTo>
                <a:lnTo>
                  <a:pt x="3060199" y="1066210"/>
                </a:lnTo>
                <a:lnTo>
                  <a:pt x="3074267" y="1109748"/>
                </a:lnTo>
                <a:lnTo>
                  <a:pt x="3087093" y="1153828"/>
                </a:lnTo>
                <a:lnTo>
                  <a:pt x="3098656" y="1198432"/>
                </a:lnTo>
                <a:lnTo>
                  <a:pt x="3108936" y="1243539"/>
                </a:lnTo>
                <a:lnTo>
                  <a:pt x="3117912" y="1289127"/>
                </a:lnTo>
                <a:lnTo>
                  <a:pt x="3125563" y="1335177"/>
                </a:lnTo>
                <a:lnTo>
                  <a:pt x="3131870" y="1381668"/>
                </a:lnTo>
                <a:lnTo>
                  <a:pt x="3136810" y="1428579"/>
                </a:lnTo>
                <a:lnTo>
                  <a:pt x="3140365" y="1475890"/>
                </a:lnTo>
                <a:lnTo>
                  <a:pt x="3142512" y="1523580"/>
                </a:lnTo>
                <a:lnTo>
                  <a:pt x="3143232" y="1571630"/>
                </a:lnTo>
                <a:lnTo>
                  <a:pt x="3142512" y="1619676"/>
                </a:lnTo>
                <a:lnTo>
                  <a:pt x="3140365" y="1667364"/>
                </a:lnTo>
                <a:lnTo>
                  <a:pt x="3136810" y="1714672"/>
                </a:lnTo>
                <a:lnTo>
                  <a:pt x="3131869" y="1761581"/>
                </a:lnTo>
                <a:lnTo>
                  <a:pt x="3125563" y="1808070"/>
                </a:lnTo>
                <a:lnTo>
                  <a:pt x="3117911" y="1854118"/>
                </a:lnTo>
                <a:lnTo>
                  <a:pt x="3108935" y="1899705"/>
                </a:lnTo>
                <a:lnTo>
                  <a:pt x="3098655" y="1944810"/>
                </a:lnTo>
                <a:lnTo>
                  <a:pt x="3087092" y="1989412"/>
                </a:lnTo>
                <a:lnTo>
                  <a:pt x="3074265" y="2033491"/>
                </a:lnTo>
                <a:lnTo>
                  <a:pt x="3060197" y="2077027"/>
                </a:lnTo>
                <a:lnTo>
                  <a:pt x="3044906" y="2119998"/>
                </a:lnTo>
                <a:lnTo>
                  <a:pt x="3028415" y="2162385"/>
                </a:lnTo>
                <a:lnTo>
                  <a:pt x="3010742" y="2204167"/>
                </a:lnTo>
                <a:lnTo>
                  <a:pt x="2991910" y="2245323"/>
                </a:lnTo>
                <a:lnTo>
                  <a:pt x="2971937" y="2285833"/>
                </a:lnTo>
                <a:lnTo>
                  <a:pt x="2950846" y="2325675"/>
                </a:lnTo>
                <a:lnTo>
                  <a:pt x="2928657" y="2364831"/>
                </a:lnTo>
                <a:lnTo>
                  <a:pt x="2907642" y="2399554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6000" y="2779190"/>
            <a:ext cx="11176000" cy="469231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5550" kern="0" dirty="0">
                <a:solidFill>
                  <a:srgbClr val="4AE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cs-CZ" sz="5550" kern="0" dirty="0">
                <a:solidFill>
                  <a:srgbClr val="4AE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MIROSLAV KOSTROUN</a:t>
            </a:r>
            <a:endParaRPr sz="55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cs-CZ" sz="5250" dirty="0">
                <a:solidFill>
                  <a:srgbClr val="FFFFFF"/>
                </a:solidFill>
                <a:latin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Miroslav.Kostroun@</a:t>
            </a:r>
            <a:r>
              <a:rPr lang="cs-CZ" sz="5250" dirty="0">
                <a:solidFill>
                  <a:srgbClr val="FFFFFF"/>
                </a:solidFill>
                <a:latin typeface="Arial MT"/>
              </a:rPr>
              <a:t>karvina.cz</a:t>
            </a:r>
            <a:endParaRPr sz="5250" dirty="0">
              <a:solidFill>
                <a:srgbClr val="FFFFFF"/>
              </a:solidFill>
              <a:latin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5550" dirty="0">
                <a:solidFill>
                  <a:srgbClr val="4AE3FF"/>
                </a:solidFill>
                <a:latin typeface="Arial MT"/>
                <a:cs typeface="Arial MT"/>
              </a:rPr>
              <a:t>MGR. HANA TRÁVN</a:t>
            </a:r>
            <a:r>
              <a:rPr lang="cs-CZ" sz="5550" dirty="0">
                <a:solidFill>
                  <a:srgbClr val="4AE3FF"/>
                </a:solidFill>
                <a:latin typeface="Arial MT"/>
                <a:cs typeface="Arial MT"/>
              </a:rPr>
              <a:t>ÍČ</a:t>
            </a:r>
            <a:r>
              <a:rPr sz="5550" dirty="0">
                <a:solidFill>
                  <a:srgbClr val="4AE3FF"/>
                </a:solidFill>
                <a:latin typeface="Arial MT"/>
                <a:cs typeface="Arial MT"/>
              </a:rPr>
              <a:t>KOVÁ</a:t>
            </a:r>
            <a:endParaRPr sz="55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5250" dirty="0" err="1">
                <a:solidFill>
                  <a:srgbClr val="FFFFFF"/>
                </a:solidFill>
                <a:latin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travnickova</a:t>
            </a:r>
            <a:r>
              <a:rPr sz="5250" dirty="0">
                <a:solidFill>
                  <a:srgbClr val="FFFFFF"/>
                </a:solidFill>
                <a:latin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cs-CZ" sz="5250" dirty="0" err="1">
                <a:solidFill>
                  <a:srgbClr val="FFFFFF"/>
                </a:solidFill>
                <a:latin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asitis</a:t>
            </a:r>
            <a:r>
              <a:rPr sz="5250" dirty="0">
                <a:solidFill>
                  <a:srgbClr val="FFFFFF"/>
                </a:solidFill>
                <a:latin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.cz</a:t>
            </a:r>
            <a:endParaRPr sz="5250" dirty="0">
              <a:solidFill>
                <a:srgbClr val="FFFFFF"/>
              </a:solidFill>
              <a:latin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498850"/>
          </a:xfrm>
          <a:custGeom>
            <a:avLst/>
            <a:gdLst/>
            <a:ahLst/>
            <a:cxnLst/>
            <a:rect l="l" t="t" r="r" b="b"/>
            <a:pathLst>
              <a:path w="18288000" h="3498850">
                <a:moveTo>
                  <a:pt x="0" y="3498234"/>
                </a:moveTo>
                <a:lnTo>
                  <a:pt x="18287998" y="3498234"/>
                </a:lnTo>
                <a:lnTo>
                  <a:pt x="18287998" y="0"/>
                </a:lnTo>
                <a:lnTo>
                  <a:pt x="0" y="0"/>
                </a:lnTo>
                <a:lnTo>
                  <a:pt x="0" y="3498234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84460"/>
            <a:ext cx="18288000" cy="6750666"/>
          </a:xfrm>
          <a:custGeom>
            <a:avLst/>
            <a:gdLst/>
            <a:ahLst/>
            <a:cxnLst/>
            <a:rect l="l" t="t" r="r" b="b"/>
            <a:pathLst>
              <a:path w="18288000" h="6024880">
                <a:moveTo>
                  <a:pt x="0" y="6024883"/>
                </a:moveTo>
                <a:lnTo>
                  <a:pt x="18287998" y="6024883"/>
                </a:lnTo>
                <a:lnTo>
                  <a:pt x="18287998" y="0"/>
                </a:lnTo>
                <a:lnTo>
                  <a:pt x="0" y="0"/>
                </a:lnTo>
                <a:lnTo>
                  <a:pt x="0" y="6024883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895532"/>
            <a:ext cx="7563484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b="1" dirty="0">
                <a:solidFill>
                  <a:srgbClr val="FFFFFF"/>
                </a:solidFill>
                <a:latin typeface="Arial"/>
                <a:cs typeface="Arial"/>
              </a:rPr>
              <a:t>POSTUP PŘÍPRAV</a:t>
            </a:r>
            <a:endParaRPr sz="65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298447"/>
            <a:ext cx="18288000" cy="552450"/>
            <a:chOff x="0" y="3298447"/>
            <a:chExt cx="18288000" cy="552450"/>
          </a:xfrm>
        </p:grpSpPr>
        <p:sp>
          <p:nvSpPr>
            <p:cNvPr id="6" name="object 6"/>
            <p:cNvSpPr/>
            <p:nvPr/>
          </p:nvSpPr>
          <p:spPr>
            <a:xfrm>
              <a:off x="0" y="3498234"/>
              <a:ext cx="18288000" cy="38100"/>
            </a:xfrm>
            <a:custGeom>
              <a:avLst/>
              <a:gdLst/>
              <a:ahLst/>
              <a:cxnLst/>
              <a:rect l="l" t="t" r="r" b="b"/>
              <a:pathLst>
                <a:path w="18288000" h="38100">
                  <a:moveTo>
                    <a:pt x="0" y="0"/>
                  </a:moveTo>
                  <a:lnTo>
                    <a:pt x="18287999" y="0"/>
                  </a:lnTo>
                  <a:lnTo>
                    <a:pt x="18287999" y="38099"/>
                  </a:lnTo>
                  <a:lnTo>
                    <a:pt x="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0700" y="3460625"/>
              <a:ext cx="447040" cy="390525"/>
            </a:xfrm>
            <a:custGeom>
              <a:avLst/>
              <a:gdLst/>
              <a:ahLst/>
              <a:cxnLst/>
              <a:rect l="l" t="t" r="r" b="b"/>
              <a:pathLst>
                <a:path w="447039" h="390525">
                  <a:moveTo>
                    <a:pt x="0" y="0"/>
                  </a:moveTo>
                  <a:lnTo>
                    <a:pt x="446753" y="0"/>
                  </a:lnTo>
                  <a:lnTo>
                    <a:pt x="223372" y="39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8474" y="3298447"/>
              <a:ext cx="271780" cy="273685"/>
            </a:xfrm>
            <a:custGeom>
              <a:avLst/>
              <a:gdLst/>
              <a:ahLst/>
              <a:cxnLst/>
              <a:rect l="l" t="t" r="r" b="b"/>
              <a:pathLst>
                <a:path w="271780" h="273685">
                  <a:moveTo>
                    <a:pt x="0" y="136786"/>
                  </a:moveTo>
                  <a:lnTo>
                    <a:pt x="5837" y="97079"/>
                  </a:lnTo>
                  <a:lnTo>
                    <a:pt x="22853" y="60792"/>
                  </a:lnTo>
                  <a:lnTo>
                    <a:pt x="49576" y="31047"/>
                  </a:lnTo>
                  <a:lnTo>
                    <a:pt x="83709" y="10412"/>
                  </a:lnTo>
                  <a:lnTo>
                    <a:pt x="122310" y="657"/>
                  </a:lnTo>
                  <a:lnTo>
                    <a:pt x="135602" y="0"/>
                  </a:lnTo>
                  <a:lnTo>
                    <a:pt x="142264" y="164"/>
                  </a:lnTo>
                  <a:lnTo>
                    <a:pt x="181278" y="7992"/>
                  </a:lnTo>
                  <a:lnTo>
                    <a:pt x="216387" y="26922"/>
                  </a:lnTo>
                  <a:lnTo>
                    <a:pt x="244515" y="55295"/>
                  </a:lnTo>
                  <a:lnTo>
                    <a:pt x="263281" y="90711"/>
                  </a:lnTo>
                  <a:lnTo>
                    <a:pt x="271041" y="130066"/>
                  </a:lnTo>
                  <a:lnTo>
                    <a:pt x="271204" y="136786"/>
                  </a:lnTo>
                  <a:lnTo>
                    <a:pt x="271041" y="143506"/>
                  </a:lnTo>
                  <a:lnTo>
                    <a:pt x="263281" y="182861"/>
                  </a:lnTo>
                  <a:lnTo>
                    <a:pt x="244515" y="218277"/>
                  </a:lnTo>
                  <a:lnTo>
                    <a:pt x="216387" y="246650"/>
                  </a:lnTo>
                  <a:lnTo>
                    <a:pt x="181278" y="265580"/>
                  </a:lnTo>
                  <a:lnTo>
                    <a:pt x="142264" y="273408"/>
                  </a:lnTo>
                  <a:lnTo>
                    <a:pt x="135602" y="273573"/>
                  </a:lnTo>
                  <a:lnTo>
                    <a:pt x="128940" y="273408"/>
                  </a:lnTo>
                  <a:lnTo>
                    <a:pt x="89926" y="265580"/>
                  </a:lnTo>
                  <a:lnTo>
                    <a:pt x="54817" y="246650"/>
                  </a:lnTo>
                  <a:lnTo>
                    <a:pt x="26689" y="218277"/>
                  </a:lnTo>
                  <a:lnTo>
                    <a:pt x="7923" y="182861"/>
                  </a:lnTo>
                  <a:lnTo>
                    <a:pt x="162" y="143506"/>
                  </a:lnTo>
                  <a:lnTo>
                    <a:pt x="0" y="1367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9548" y="3460625"/>
              <a:ext cx="447040" cy="390525"/>
            </a:xfrm>
            <a:custGeom>
              <a:avLst/>
              <a:gdLst/>
              <a:ahLst/>
              <a:cxnLst/>
              <a:rect l="l" t="t" r="r" b="b"/>
              <a:pathLst>
                <a:path w="447039" h="390525">
                  <a:moveTo>
                    <a:pt x="0" y="0"/>
                  </a:moveTo>
                  <a:lnTo>
                    <a:pt x="446753" y="0"/>
                  </a:lnTo>
                  <a:lnTo>
                    <a:pt x="223372" y="39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57322" y="3298447"/>
              <a:ext cx="271780" cy="273685"/>
            </a:xfrm>
            <a:custGeom>
              <a:avLst/>
              <a:gdLst/>
              <a:ahLst/>
              <a:cxnLst/>
              <a:rect l="l" t="t" r="r" b="b"/>
              <a:pathLst>
                <a:path w="271779" h="273685">
                  <a:moveTo>
                    <a:pt x="0" y="136786"/>
                  </a:moveTo>
                  <a:lnTo>
                    <a:pt x="5837" y="97079"/>
                  </a:lnTo>
                  <a:lnTo>
                    <a:pt x="22853" y="60792"/>
                  </a:lnTo>
                  <a:lnTo>
                    <a:pt x="49576" y="31047"/>
                  </a:lnTo>
                  <a:lnTo>
                    <a:pt x="83709" y="10412"/>
                  </a:lnTo>
                  <a:lnTo>
                    <a:pt x="122310" y="657"/>
                  </a:lnTo>
                  <a:lnTo>
                    <a:pt x="135602" y="0"/>
                  </a:lnTo>
                  <a:lnTo>
                    <a:pt x="142264" y="164"/>
                  </a:lnTo>
                  <a:lnTo>
                    <a:pt x="181278" y="7992"/>
                  </a:lnTo>
                  <a:lnTo>
                    <a:pt x="216387" y="26922"/>
                  </a:lnTo>
                  <a:lnTo>
                    <a:pt x="244515" y="55295"/>
                  </a:lnTo>
                  <a:lnTo>
                    <a:pt x="263281" y="90711"/>
                  </a:lnTo>
                  <a:lnTo>
                    <a:pt x="271041" y="130066"/>
                  </a:lnTo>
                  <a:lnTo>
                    <a:pt x="271204" y="136786"/>
                  </a:lnTo>
                  <a:lnTo>
                    <a:pt x="271041" y="143506"/>
                  </a:lnTo>
                  <a:lnTo>
                    <a:pt x="263281" y="182861"/>
                  </a:lnTo>
                  <a:lnTo>
                    <a:pt x="244515" y="218277"/>
                  </a:lnTo>
                  <a:lnTo>
                    <a:pt x="216387" y="246650"/>
                  </a:lnTo>
                  <a:lnTo>
                    <a:pt x="181278" y="265580"/>
                  </a:lnTo>
                  <a:lnTo>
                    <a:pt x="142264" y="273408"/>
                  </a:lnTo>
                  <a:lnTo>
                    <a:pt x="135602" y="273573"/>
                  </a:lnTo>
                  <a:lnTo>
                    <a:pt x="128940" y="273408"/>
                  </a:lnTo>
                  <a:lnTo>
                    <a:pt x="89926" y="265580"/>
                  </a:lnTo>
                  <a:lnTo>
                    <a:pt x="54817" y="246650"/>
                  </a:lnTo>
                  <a:lnTo>
                    <a:pt x="26689" y="218277"/>
                  </a:lnTo>
                  <a:lnTo>
                    <a:pt x="7923" y="182861"/>
                  </a:lnTo>
                  <a:lnTo>
                    <a:pt x="162" y="143506"/>
                  </a:lnTo>
                  <a:lnTo>
                    <a:pt x="0" y="1367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38395" y="3460625"/>
              <a:ext cx="447040" cy="390525"/>
            </a:xfrm>
            <a:custGeom>
              <a:avLst/>
              <a:gdLst/>
              <a:ahLst/>
              <a:cxnLst/>
              <a:rect l="l" t="t" r="r" b="b"/>
              <a:pathLst>
                <a:path w="447040" h="390525">
                  <a:moveTo>
                    <a:pt x="0" y="0"/>
                  </a:moveTo>
                  <a:lnTo>
                    <a:pt x="446753" y="0"/>
                  </a:lnTo>
                  <a:lnTo>
                    <a:pt x="223372" y="39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26169" y="3298447"/>
              <a:ext cx="271780" cy="273685"/>
            </a:xfrm>
            <a:custGeom>
              <a:avLst/>
              <a:gdLst/>
              <a:ahLst/>
              <a:cxnLst/>
              <a:rect l="l" t="t" r="r" b="b"/>
              <a:pathLst>
                <a:path w="271779" h="273685">
                  <a:moveTo>
                    <a:pt x="0" y="136786"/>
                  </a:moveTo>
                  <a:lnTo>
                    <a:pt x="5837" y="97079"/>
                  </a:lnTo>
                  <a:lnTo>
                    <a:pt x="22853" y="60792"/>
                  </a:lnTo>
                  <a:lnTo>
                    <a:pt x="49576" y="31047"/>
                  </a:lnTo>
                  <a:lnTo>
                    <a:pt x="83709" y="10412"/>
                  </a:lnTo>
                  <a:lnTo>
                    <a:pt x="122310" y="657"/>
                  </a:lnTo>
                  <a:lnTo>
                    <a:pt x="135602" y="0"/>
                  </a:lnTo>
                  <a:lnTo>
                    <a:pt x="142264" y="164"/>
                  </a:lnTo>
                  <a:lnTo>
                    <a:pt x="181278" y="7992"/>
                  </a:lnTo>
                  <a:lnTo>
                    <a:pt x="216387" y="26922"/>
                  </a:lnTo>
                  <a:lnTo>
                    <a:pt x="244515" y="55295"/>
                  </a:lnTo>
                  <a:lnTo>
                    <a:pt x="263281" y="90711"/>
                  </a:lnTo>
                  <a:lnTo>
                    <a:pt x="271041" y="130066"/>
                  </a:lnTo>
                  <a:lnTo>
                    <a:pt x="271204" y="136786"/>
                  </a:lnTo>
                  <a:lnTo>
                    <a:pt x="271041" y="143506"/>
                  </a:lnTo>
                  <a:lnTo>
                    <a:pt x="263281" y="182861"/>
                  </a:lnTo>
                  <a:lnTo>
                    <a:pt x="244515" y="218277"/>
                  </a:lnTo>
                  <a:lnTo>
                    <a:pt x="216387" y="246650"/>
                  </a:lnTo>
                  <a:lnTo>
                    <a:pt x="181278" y="265580"/>
                  </a:lnTo>
                  <a:lnTo>
                    <a:pt x="142264" y="273408"/>
                  </a:lnTo>
                  <a:lnTo>
                    <a:pt x="135602" y="273573"/>
                  </a:lnTo>
                  <a:lnTo>
                    <a:pt x="128940" y="273408"/>
                  </a:lnTo>
                  <a:lnTo>
                    <a:pt x="89926" y="265580"/>
                  </a:lnTo>
                  <a:lnTo>
                    <a:pt x="54817" y="246650"/>
                  </a:lnTo>
                  <a:lnTo>
                    <a:pt x="26689" y="218277"/>
                  </a:lnTo>
                  <a:lnTo>
                    <a:pt x="7923" y="182861"/>
                  </a:lnTo>
                  <a:lnTo>
                    <a:pt x="162" y="143506"/>
                  </a:lnTo>
                  <a:lnTo>
                    <a:pt x="0" y="1367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407243" y="3460625"/>
              <a:ext cx="447040" cy="390525"/>
            </a:xfrm>
            <a:custGeom>
              <a:avLst/>
              <a:gdLst/>
              <a:ahLst/>
              <a:cxnLst/>
              <a:rect l="l" t="t" r="r" b="b"/>
              <a:pathLst>
                <a:path w="447040" h="390525">
                  <a:moveTo>
                    <a:pt x="0" y="0"/>
                  </a:moveTo>
                  <a:lnTo>
                    <a:pt x="446753" y="0"/>
                  </a:lnTo>
                  <a:lnTo>
                    <a:pt x="223372" y="39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1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95018" y="3298447"/>
              <a:ext cx="271780" cy="273685"/>
            </a:xfrm>
            <a:custGeom>
              <a:avLst/>
              <a:gdLst/>
              <a:ahLst/>
              <a:cxnLst/>
              <a:rect l="l" t="t" r="r" b="b"/>
              <a:pathLst>
                <a:path w="271780" h="273685">
                  <a:moveTo>
                    <a:pt x="0" y="136786"/>
                  </a:moveTo>
                  <a:lnTo>
                    <a:pt x="5837" y="97079"/>
                  </a:lnTo>
                  <a:lnTo>
                    <a:pt x="22853" y="60792"/>
                  </a:lnTo>
                  <a:lnTo>
                    <a:pt x="49576" y="31047"/>
                  </a:lnTo>
                  <a:lnTo>
                    <a:pt x="83709" y="10412"/>
                  </a:lnTo>
                  <a:lnTo>
                    <a:pt x="122310" y="657"/>
                  </a:lnTo>
                  <a:lnTo>
                    <a:pt x="135602" y="0"/>
                  </a:lnTo>
                  <a:lnTo>
                    <a:pt x="142264" y="164"/>
                  </a:lnTo>
                  <a:lnTo>
                    <a:pt x="181278" y="7992"/>
                  </a:lnTo>
                  <a:lnTo>
                    <a:pt x="216387" y="26922"/>
                  </a:lnTo>
                  <a:lnTo>
                    <a:pt x="244515" y="55295"/>
                  </a:lnTo>
                  <a:lnTo>
                    <a:pt x="263281" y="90711"/>
                  </a:lnTo>
                  <a:lnTo>
                    <a:pt x="271041" y="130066"/>
                  </a:lnTo>
                  <a:lnTo>
                    <a:pt x="271204" y="136786"/>
                  </a:lnTo>
                  <a:lnTo>
                    <a:pt x="271041" y="143506"/>
                  </a:lnTo>
                  <a:lnTo>
                    <a:pt x="263281" y="182861"/>
                  </a:lnTo>
                  <a:lnTo>
                    <a:pt x="244515" y="218277"/>
                  </a:lnTo>
                  <a:lnTo>
                    <a:pt x="216387" y="246650"/>
                  </a:lnTo>
                  <a:lnTo>
                    <a:pt x="181278" y="265580"/>
                  </a:lnTo>
                  <a:lnTo>
                    <a:pt x="142264" y="273408"/>
                  </a:lnTo>
                  <a:lnTo>
                    <a:pt x="135602" y="273573"/>
                  </a:lnTo>
                  <a:lnTo>
                    <a:pt x="128940" y="273408"/>
                  </a:lnTo>
                  <a:lnTo>
                    <a:pt x="89926" y="265580"/>
                  </a:lnTo>
                  <a:lnTo>
                    <a:pt x="54817" y="246650"/>
                  </a:lnTo>
                  <a:lnTo>
                    <a:pt x="26689" y="218277"/>
                  </a:lnTo>
                  <a:lnTo>
                    <a:pt x="7923" y="182861"/>
                  </a:lnTo>
                  <a:lnTo>
                    <a:pt x="162" y="143506"/>
                  </a:lnTo>
                  <a:lnTo>
                    <a:pt x="0" y="1367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84686" y="4300517"/>
            <a:ext cx="3126105" cy="1609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sz="3200" dirty="0">
                <a:solidFill>
                  <a:srgbClr val="041F60"/>
                </a:solidFill>
                <a:latin typeface="Trebuchet MS"/>
                <a:cs typeface="Trebuchet MS"/>
              </a:rPr>
              <a:t>ANALYTICKÁ </a:t>
            </a:r>
            <a:r>
              <a:rPr sz="3100" dirty="0">
                <a:solidFill>
                  <a:srgbClr val="041F60"/>
                </a:solidFill>
                <a:latin typeface="Lucida Sans Unicode"/>
                <a:cs typeface="Lucida Sans Unicode"/>
              </a:rPr>
              <a:t>Č</a:t>
            </a:r>
            <a:r>
              <a:rPr sz="3200" dirty="0">
                <a:solidFill>
                  <a:srgbClr val="041F60"/>
                </a:solidFill>
                <a:latin typeface="Trebuchet MS"/>
                <a:cs typeface="Trebuchet MS"/>
              </a:rPr>
              <a:t>ÁST DO</a:t>
            </a:r>
            <a:r>
              <a:rPr lang="cs-CZ" sz="3200" dirty="0">
                <a:solidFill>
                  <a:srgbClr val="041F60"/>
                </a:solidFill>
                <a:latin typeface="Trebuchet MS"/>
              </a:rPr>
              <a:t> KONCE</a:t>
            </a:r>
            <a:r>
              <a:rPr sz="3200" dirty="0">
                <a:solidFill>
                  <a:srgbClr val="041F60"/>
                </a:solidFill>
                <a:latin typeface="Trebuchet MS"/>
                <a:cs typeface="Trebuchet MS"/>
              </a:rPr>
              <a:t> </a:t>
            </a:r>
            <a:r>
              <a:rPr lang="cs-CZ" sz="3200" dirty="0">
                <a:solidFill>
                  <a:srgbClr val="041F60"/>
                </a:solidFill>
                <a:latin typeface="Trebuchet MS"/>
                <a:cs typeface="Trebuchet MS"/>
              </a:rPr>
              <a:t>BŘEZNA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4104" y="6936412"/>
            <a:ext cx="332930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solidFill>
                  <a:srgbClr val="041F60"/>
                </a:solidFill>
                <a:latin typeface="Tahoma"/>
                <a:cs typeface="Tahoma"/>
              </a:rPr>
              <a:t>Jaká je situace?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3533" y="4287179"/>
            <a:ext cx="3102610" cy="1609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sz="3200" dirty="0">
                <a:solidFill>
                  <a:srgbClr val="041F60"/>
                </a:solidFill>
                <a:latin typeface="Trebuchet MS"/>
              </a:rPr>
              <a:t>NÁVRHOVÁ ČÁST  DO </a:t>
            </a:r>
            <a:r>
              <a:rPr lang="cs-CZ" sz="3200" dirty="0">
                <a:solidFill>
                  <a:srgbClr val="041F60"/>
                </a:solidFill>
                <a:latin typeface="Trebuchet MS"/>
              </a:rPr>
              <a:t>KONCE ČERVNA</a:t>
            </a:r>
            <a:endParaRPr sz="3200" dirty="0">
              <a:solidFill>
                <a:srgbClr val="041F60"/>
              </a:solidFill>
              <a:latin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2952" y="6885647"/>
            <a:ext cx="3710304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400" dirty="0">
                <a:solidFill>
                  <a:srgbClr val="041F60"/>
                </a:solidFill>
                <a:latin typeface="Tahoma"/>
                <a:cs typeface="Tahoma"/>
              </a:rPr>
              <a:t>Co s tím budeme  dělat?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322380" y="4300517"/>
            <a:ext cx="3653154" cy="21562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lang="cs-CZ" sz="3200" dirty="0">
                <a:solidFill>
                  <a:srgbClr val="041F60"/>
                </a:solidFill>
                <a:latin typeface="Trebuchet MS"/>
              </a:rPr>
              <a:t>PLÁN</a:t>
            </a:r>
            <a:r>
              <a:rPr sz="3200" dirty="0">
                <a:solidFill>
                  <a:srgbClr val="041F60"/>
                </a:solidFill>
                <a:latin typeface="Trebuchet MS"/>
              </a:rPr>
              <a:t> IMPLEMENTACE</a:t>
            </a:r>
            <a:r>
              <a:rPr lang="cs-CZ" sz="3200" dirty="0">
                <a:solidFill>
                  <a:srgbClr val="041F60"/>
                </a:solidFill>
                <a:latin typeface="Trebuchet MS"/>
              </a:rPr>
              <a:t> A AKČNÍ PLÁN </a:t>
            </a:r>
            <a:r>
              <a:rPr sz="3200" dirty="0">
                <a:solidFill>
                  <a:srgbClr val="041F60"/>
                </a:solidFill>
                <a:latin typeface="Trebuchet MS"/>
              </a:rPr>
              <a:t>DO </a:t>
            </a:r>
            <a:r>
              <a:rPr lang="cs-CZ" sz="3200" dirty="0">
                <a:solidFill>
                  <a:srgbClr val="041F60"/>
                </a:solidFill>
                <a:latin typeface="Trebuchet MS"/>
              </a:rPr>
              <a:t>KONCE ŘÍJNA</a:t>
            </a:r>
            <a:endParaRPr sz="3200" dirty="0">
              <a:solidFill>
                <a:srgbClr val="041F60"/>
              </a:solidFill>
              <a:latin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21799" y="6854459"/>
            <a:ext cx="3247390" cy="178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solidFill>
                  <a:srgbClr val="041F60"/>
                </a:solidFill>
                <a:latin typeface="Tahoma"/>
                <a:cs typeface="Tahoma"/>
              </a:rPr>
              <a:t>Jak to budeme  </a:t>
            </a:r>
            <a:r>
              <a:rPr lang="cs-CZ" sz="3400" dirty="0">
                <a:solidFill>
                  <a:srgbClr val="041F60"/>
                </a:solidFill>
                <a:latin typeface="Tahoma"/>
                <a:cs typeface="Tahoma"/>
              </a:rPr>
              <a:t>dělat? </a:t>
            </a:r>
          </a:p>
          <a:p>
            <a:pPr marL="12700" marR="5080">
              <a:lnSpc>
                <a:spcPct val="115799"/>
              </a:lnSpc>
              <a:spcBef>
                <a:spcPts val="100"/>
              </a:spcBef>
            </a:pPr>
            <a:endParaRPr sz="3400" dirty="0">
              <a:solidFill>
                <a:srgbClr val="041F60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91229" y="4300517"/>
            <a:ext cx="3067971" cy="21562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lang="cs-CZ" sz="3200" dirty="0">
                <a:solidFill>
                  <a:srgbClr val="041F60"/>
                </a:solidFill>
                <a:latin typeface="Trebuchet MS"/>
              </a:rPr>
              <a:t>KONEČNÁ VERZE DOKUMENTU DO KONCE PROSINCE</a:t>
            </a:r>
            <a:endParaRPr sz="3200" dirty="0">
              <a:solidFill>
                <a:srgbClr val="041F60"/>
              </a:solidFill>
              <a:latin typeface="Trebuchet MS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769206A9-F457-4132-828A-9DAD287474B3}"/>
              </a:ext>
            </a:extLst>
          </p:cNvPr>
          <p:cNvSpPr txBox="1"/>
          <p:nvPr/>
        </p:nvSpPr>
        <p:spPr>
          <a:xfrm>
            <a:off x="9338395" y="8343900"/>
            <a:ext cx="3247390" cy="178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lang="cs-CZ" sz="3400" dirty="0">
                <a:solidFill>
                  <a:srgbClr val="041F60"/>
                </a:solidFill>
                <a:latin typeface="Tahoma"/>
                <a:cs typeface="Tahoma"/>
              </a:rPr>
              <a:t>Kdo, kdy, za  kolik...</a:t>
            </a:r>
          </a:p>
          <a:p>
            <a:pPr marL="12700" marR="5080">
              <a:lnSpc>
                <a:spcPct val="115799"/>
              </a:lnSpc>
              <a:spcBef>
                <a:spcPts val="100"/>
              </a:spcBef>
            </a:pPr>
            <a:endParaRPr sz="3400" dirty="0">
              <a:solidFill>
                <a:srgbClr val="041F6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1173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40080" y="571500"/>
            <a:ext cx="16041369" cy="103169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cs-CZ" sz="6600" b="1" dirty="0">
                <a:solidFill>
                  <a:srgbClr val="041F60"/>
                </a:solidFill>
                <a:latin typeface="Arial"/>
                <a:cs typeface="Arial"/>
              </a:rPr>
              <a:t>ANKETA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90FD6D4-4B7F-4453-AA9D-46377E223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27" y="1790700"/>
            <a:ext cx="15462249" cy="915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Připravenost na problémy související s klimatickou změnou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celkem </a:t>
            </a:r>
            <a:r>
              <a:rPr lang="cs-CZ" alt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114 respondentů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94 % respondentů se shodlo v tom, že dochází ke klimatické změně, přičemž 97 % z nich tuto změnu vnímá jako velmi důležitý problém současnosti</a:t>
            </a:r>
          </a:p>
          <a:p>
            <a:pPr marL="57150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jako nejméně připravené byly vyhodnoceny oblasti stavu přírody a biodiverzity, zemědělství, stav vody v krajině a zdroje pitné vody </a:t>
            </a:r>
          </a:p>
          <a:p>
            <a:pPr marL="57150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nejlépe jsou podle respondentů připraveny oblasti krizového řízení v průběhu katastrof nebo zdravotnictví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9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37239" y="510515"/>
            <a:ext cx="16041369" cy="103169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cs-CZ" sz="6600" b="1" dirty="0">
                <a:solidFill>
                  <a:srgbClr val="041F60"/>
                </a:solidFill>
                <a:latin typeface="Arial"/>
                <a:cs typeface="Arial"/>
              </a:rPr>
              <a:t>ANKETA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7179C2D-B7A0-4679-8F61-8A1C13F296B8}"/>
              </a:ext>
            </a:extLst>
          </p:cNvPr>
          <p:cNvSpPr txBox="1"/>
          <p:nvPr/>
        </p:nvSpPr>
        <p:spPr>
          <a:xfrm>
            <a:off x="637239" y="1663010"/>
            <a:ext cx="7363761" cy="492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Nejčastěji zmiňované problémy: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hospodaření s vodou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zachytávání dešťové vody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problémy s přívalovými srážkami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velké množství nepropustných ploch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problémy spojené s efektem městského tepelného ostrova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nevhodný způsob sečení trávy nebo její usychání</a:t>
            </a:r>
          </a:p>
          <a:p>
            <a:pPr algn="just">
              <a:lnSpc>
                <a:spcPct val="115000"/>
              </a:lnSpc>
            </a:pPr>
            <a:endParaRPr lang="cs-CZ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5A6DDC-3B0F-4657-8D7B-F9C8387DF40F}"/>
              </a:ext>
            </a:extLst>
          </p:cNvPr>
          <p:cNvSpPr txBox="1"/>
          <p:nvPr/>
        </p:nvSpPr>
        <p:spPr>
          <a:xfrm>
            <a:off x="838200" y="6972300"/>
            <a:ext cx="10591800" cy="302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Nejčastěji zmiňovaná opatření: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zvyšování množství přírodních prvků (zeleň, vodní plochy, …)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zavádění technických řešení (zachycování dešťové vody, protipovodňová opatření, ...)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zvy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šování povědomí veřejnosti o změně klimatu a apel na změnu chování.</a:t>
            </a:r>
            <a:endParaRPr lang="cs-CZ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FE5CCD-B4CC-4E80-8192-404D4A8A19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685068"/>
            <a:ext cx="8382000" cy="557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1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90420"/>
            <a:ext cx="731075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b="1" dirty="0">
                <a:solidFill>
                  <a:srgbClr val="041F60"/>
                </a:solidFill>
                <a:latin typeface="Arial"/>
                <a:cs typeface="Arial"/>
              </a:rPr>
              <a:t>HLAVNÍ HROZBY</a:t>
            </a:r>
            <a:endParaRPr sz="6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547345"/>
            <a:ext cx="18288000" cy="739775"/>
          </a:xfrm>
          <a:custGeom>
            <a:avLst/>
            <a:gdLst/>
            <a:ahLst/>
            <a:cxnLst/>
            <a:rect l="l" t="t" r="r" b="b"/>
            <a:pathLst>
              <a:path w="18288000" h="739775">
                <a:moveTo>
                  <a:pt x="18287998" y="739654"/>
                </a:moveTo>
                <a:lnTo>
                  <a:pt x="0" y="73965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739654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1150" y="4032809"/>
            <a:ext cx="2592143" cy="25921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5654" y="4032809"/>
            <a:ext cx="2592143" cy="25921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28877" y="4032809"/>
            <a:ext cx="2592143" cy="25921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840851" y="7014358"/>
            <a:ext cx="3018149" cy="159402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4130">
              <a:spcBef>
                <a:spcPts val="90"/>
              </a:spcBef>
            </a:pPr>
            <a:r>
              <a:rPr lang="cs-CZ" sz="5150" dirty="0">
                <a:solidFill>
                  <a:srgbClr val="041F60"/>
                </a:solidFill>
                <a:latin typeface="Arial MT"/>
              </a:rPr>
              <a:t>Přívalové  </a:t>
            </a:r>
            <a:r>
              <a:rPr sz="5150" dirty="0">
                <a:solidFill>
                  <a:srgbClr val="041F60"/>
                </a:solidFill>
                <a:latin typeface="Arial MT"/>
              </a:rPr>
              <a:t>povodně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11220" y="7159315"/>
            <a:ext cx="2209800" cy="8040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150" dirty="0">
                <a:solidFill>
                  <a:srgbClr val="041F60"/>
                </a:solidFill>
                <a:latin typeface="Arial MT"/>
                <a:cs typeface="Arial MT"/>
              </a:rPr>
              <a:t>Sucho</a:t>
            </a:r>
            <a:endParaRPr sz="515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9600" y="7014358"/>
            <a:ext cx="2552700" cy="15965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150" dirty="0">
                <a:solidFill>
                  <a:srgbClr val="041F60"/>
                </a:solidFill>
                <a:latin typeface="Arial MT"/>
                <a:cs typeface="Arial MT"/>
              </a:rPr>
              <a:t>Vlny horka</a:t>
            </a:r>
            <a:endParaRPr sz="515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87335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17744"/>
            <a:ext cx="1445260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5400" b="1" dirty="0">
                <a:solidFill>
                  <a:srgbClr val="041F60"/>
                </a:solidFill>
                <a:latin typeface="Arial"/>
                <a:cs typeface="Arial"/>
              </a:rPr>
              <a:t>CELKOVÁ </a:t>
            </a:r>
            <a:br>
              <a:rPr lang="cs-CZ" sz="5400" b="1" dirty="0">
                <a:solidFill>
                  <a:srgbClr val="041F60"/>
                </a:solidFill>
                <a:latin typeface="Arial"/>
                <a:cs typeface="Arial"/>
              </a:rPr>
            </a:br>
            <a:r>
              <a:rPr lang="cs-CZ" sz="5400" b="1" dirty="0">
                <a:solidFill>
                  <a:srgbClr val="041F60"/>
                </a:solidFill>
                <a:latin typeface="Arial"/>
                <a:cs typeface="Arial"/>
              </a:rPr>
              <a:t>ZRANITELNOST </a:t>
            </a:r>
            <a:br>
              <a:rPr lang="cs-CZ" sz="5400" b="1" dirty="0">
                <a:solidFill>
                  <a:srgbClr val="041F60"/>
                </a:solidFill>
                <a:latin typeface="Arial"/>
                <a:cs typeface="Arial"/>
              </a:rPr>
            </a:br>
            <a:r>
              <a:rPr lang="cs-CZ" sz="5400" b="1" dirty="0">
                <a:solidFill>
                  <a:srgbClr val="041F60"/>
                </a:solidFill>
                <a:latin typeface="Arial"/>
                <a:cs typeface="Arial"/>
              </a:rPr>
              <a:t>ÚZEMÍ</a:t>
            </a:r>
            <a:endParaRPr sz="5400" dirty="0">
              <a:latin typeface="Arial"/>
              <a:cs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DAFA47-D17B-40B9-A1BA-A8CB585F27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55844"/>
            <a:ext cx="9000000" cy="900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2B9329C-941B-4B5F-B953-E6D52F368D4B}"/>
              </a:ext>
            </a:extLst>
          </p:cNvPr>
          <p:cNvSpPr txBox="1"/>
          <p:nvPr/>
        </p:nvSpPr>
        <p:spPr>
          <a:xfrm>
            <a:off x="762000" y="4140626"/>
            <a:ext cx="6324600" cy="3331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ejohroženější místa v Karviné 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jednotlivé hrozby (vlny veder, sucho, přívalové povodně).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těchto místech je vhodné se zaměřit na realizaci adaptačních opatření.</a:t>
            </a:r>
            <a:endParaRPr lang="cs-CZ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6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9561830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383760"/>
            <a:ext cx="7899400" cy="968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50"/>
              </a:lnSpc>
            </a:pPr>
            <a:r>
              <a:rPr lang="cs-CZ" sz="6500" b="1" dirty="0">
                <a:solidFill>
                  <a:srgbClr val="FFFFFF"/>
                </a:solidFill>
                <a:latin typeface="Arial"/>
                <a:cs typeface="Arial"/>
              </a:rPr>
              <a:t>VIZE MĚSTA</a:t>
            </a:r>
            <a:endParaRPr sz="65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17145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318F2C34-C68C-4B76-A809-7E2D5D7EC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86470"/>
              </p:ext>
            </p:extLst>
          </p:nvPr>
        </p:nvGraphicFramePr>
        <p:xfrm>
          <a:off x="465221" y="2610476"/>
          <a:ext cx="170688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8800">
                  <a:extLst>
                    <a:ext uri="{9D8B030D-6E8A-4147-A177-3AD203B41FA5}">
                      <a16:colId xmlns:a16="http://schemas.microsoft.com/office/drawing/2014/main" val="3023676036"/>
                    </a:ext>
                  </a:extLst>
                </a:gridCol>
              </a:tblGrid>
              <a:tr h="4754886"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Karviná je odolná vůči hrozbám vyplývajícím ze změny klimatu. </a:t>
                      </a:r>
                    </a:p>
                    <a:p>
                      <a:pPr algn="ctr"/>
                      <a:r>
                        <a:rPr lang="cs-CZ" sz="40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 veřejném prostoru je dostatek zeleně, která společně s vodními prvky vytváří příjemné prostředí pro život místních obyvatel. </a:t>
                      </a:r>
                    </a:p>
                    <a:p>
                      <a:pPr algn="ctr"/>
                      <a:r>
                        <a:rPr lang="cs-CZ" sz="4000" b="1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Pohornická</a:t>
                      </a:r>
                      <a:r>
                        <a:rPr lang="cs-CZ" sz="40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krajina je ekologicky stabilní území atraktivní pro obyvatele i návštěvníky. </a:t>
                      </a:r>
                    </a:p>
                    <a:p>
                      <a:pPr algn="ctr"/>
                      <a:r>
                        <a:rPr lang="cs-CZ" sz="40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Karviná aktivně snižuje svůj příspěvek ke změně klimatu: efektivně hospodaří s energií a odpady, využívá maximální množství obnovitelných zdrojů a čisté dopravy.</a:t>
                      </a:r>
                      <a:endParaRPr lang="cs-CZ" sz="4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8681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6997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9100" y="213118"/>
            <a:ext cx="14554200" cy="968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50"/>
              </a:lnSpc>
            </a:pPr>
            <a:r>
              <a:rPr lang="cs-CZ" sz="5400" b="1" dirty="0">
                <a:solidFill>
                  <a:srgbClr val="FFFFFF"/>
                </a:solidFill>
                <a:latin typeface="Arial"/>
                <a:cs typeface="Arial"/>
              </a:rPr>
              <a:t>STRATEGICKÉ</a:t>
            </a:r>
            <a:r>
              <a:rPr lang="cs-CZ" sz="6500" b="1" dirty="0">
                <a:solidFill>
                  <a:srgbClr val="FFFFFF"/>
                </a:solidFill>
                <a:latin typeface="Arial"/>
                <a:cs typeface="Arial"/>
              </a:rPr>
              <a:t> A SPECIFICKÉ CÍLE</a:t>
            </a:r>
            <a:endParaRPr sz="65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1203357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491CCCA-689E-4EFC-9C9A-D017A756A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10226"/>
              </p:ext>
            </p:extLst>
          </p:nvPr>
        </p:nvGraphicFramePr>
        <p:xfrm>
          <a:off x="419100" y="1395026"/>
          <a:ext cx="17526000" cy="8839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6364">
                  <a:extLst>
                    <a:ext uri="{9D8B030D-6E8A-4147-A177-3AD203B41FA5}">
                      <a16:colId xmlns:a16="http://schemas.microsoft.com/office/drawing/2014/main" val="4051444557"/>
                    </a:ext>
                  </a:extLst>
                </a:gridCol>
                <a:gridCol w="9559636">
                  <a:extLst>
                    <a:ext uri="{9D8B030D-6E8A-4147-A177-3AD203B41FA5}">
                      <a16:colId xmlns:a16="http://schemas.microsoft.com/office/drawing/2014/main" val="1258706211"/>
                    </a:ext>
                  </a:extLst>
                </a:gridCol>
              </a:tblGrid>
              <a:tr h="699383">
                <a:tc>
                  <a:txBody>
                    <a:bodyPr/>
                    <a:lstStyle/>
                    <a:p>
                      <a:pPr marL="194310" algn="l">
                        <a:lnSpc>
                          <a:spcPct val="115000"/>
                        </a:lnSpc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STRATEGICKÉ CÍLE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just">
                        <a:lnSpc>
                          <a:spcPct val="115000"/>
                        </a:lnSpc>
                        <a:tabLst>
                          <a:tab pos="295910" algn="l"/>
                        </a:tabLst>
                      </a:pPr>
                      <a:r>
                        <a:rPr lang="cs-CZ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SPECIFICKÉ CÍLE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5995639"/>
                  </a:ext>
                </a:extLst>
              </a:tr>
              <a:tr h="962059">
                <a:tc rowSpan="3">
                  <a:txBody>
                    <a:bodyPr/>
                    <a:lstStyle/>
                    <a:p>
                      <a:pPr marL="194310" algn="l">
                        <a:lnSpc>
                          <a:spcPct val="115000"/>
                        </a:lnSpc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667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Karviná je odolná vůči hrozbám vyplývajícím ze změny klimatu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 Snížit dopady extrémních hydrologických jevů v zastavěném území i v krajině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827"/>
                  </a:ext>
                </a:extLst>
              </a:tr>
              <a:tr h="4596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Zvýšit ekologickou stabilitu území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653727"/>
                  </a:ext>
                </a:extLst>
              </a:tr>
              <a:tr h="146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Zlepšit připravenost města v oblasti krizového řízení s přihlédnutím k nejzranitelnějším skupinám obyvatelstva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3410"/>
                  </a:ext>
                </a:extLst>
              </a:tr>
              <a:tr h="1035486">
                <a:tc rowSpan="3">
                  <a:txBody>
                    <a:bodyPr/>
                    <a:lstStyle/>
                    <a:p>
                      <a:pPr marL="194310" algn="l">
                        <a:lnSpc>
                          <a:spcPct val="115000"/>
                        </a:lnSpc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Karviná je příjemné město pro život s dostatkem zeleně a vody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 Zlepšit mikroklimatické podmínky ve městě a snížit rizika spojená s vysokými teplotami během vln horka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37716"/>
                  </a:ext>
                </a:extLst>
              </a:tr>
              <a:tr h="1888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 Zvýšit efektivitu hospodaření s vodou ve městě i v krajině</a:t>
                      </a:r>
                    </a:p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2.3. </a:t>
                      </a:r>
                      <a:r>
                        <a:rPr lang="cs-CZ" sz="28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Karviná aktivně spolupracuje na přeměně </a:t>
                      </a:r>
                      <a:r>
                        <a:rPr lang="cs-CZ" sz="28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pohornické</a:t>
                      </a:r>
                      <a:r>
                        <a:rPr lang="cs-CZ" sz="28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krajiny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645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045578"/>
                  </a:ext>
                </a:extLst>
              </a:tr>
              <a:tr h="923887">
                <a:tc rowSpan="3">
                  <a:txBody>
                    <a:bodyPr/>
                    <a:lstStyle/>
                    <a:p>
                      <a:pPr marL="194310" algn="l">
                        <a:lnSpc>
                          <a:spcPct val="115000"/>
                        </a:lnSpc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Karviná aktivně snižuje svůj příspěvek ke změně klimatu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 Snížit emise v oblasti hospodaření s energií a odpady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36999"/>
                  </a:ext>
                </a:extLst>
              </a:tr>
              <a:tr h="4596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 Snížit emise v oblasti dopravy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639434"/>
                  </a:ext>
                </a:extLst>
              </a:tr>
              <a:tr h="4414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 Zvýšit zapojení veřejnosti v oblasti ochrany klimatu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7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954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94F9673914C3499989714C5DE3F28C" ma:contentTypeVersion="13" ma:contentTypeDescription="Vytvoří nový dokument" ma:contentTypeScope="" ma:versionID="9016e6a342e0bd4caa160a529a3f0334">
  <xsd:schema xmlns:xsd="http://www.w3.org/2001/XMLSchema" xmlns:xs="http://www.w3.org/2001/XMLSchema" xmlns:p="http://schemas.microsoft.com/office/2006/metadata/properties" xmlns:ns2="bb4bdd6f-5d3e-4e51-86cb-6b8494670c2c" xmlns:ns3="188265ba-6b6c-4d6e-8cd7-0b5a91977191" targetNamespace="http://schemas.microsoft.com/office/2006/metadata/properties" ma:root="true" ma:fieldsID="ed61e9d4bdde2f0e1fb4ca82f8ca47a7" ns2:_="" ns3:_="">
    <xsd:import namespace="bb4bdd6f-5d3e-4e51-86cb-6b8494670c2c"/>
    <xsd:import namespace="188265ba-6b6c-4d6e-8cd7-0b5a919771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bdd6f-5d3e-4e51-86cb-6b8494670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65ba-6b6c-4d6e-8cd7-0b5a919771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D48761-0857-4D6C-9F23-1FC37789E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FCAFA-1FD4-423B-9D56-17ABCC481A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747F1E7-911E-45FF-BE2C-B85FCD4F207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2027</Words>
  <Application>Microsoft Office PowerPoint</Application>
  <PresentationFormat>Vlastní</PresentationFormat>
  <Paragraphs>198</Paragraphs>
  <Slides>22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Arial MT</vt:lpstr>
      <vt:lpstr>Calibri</vt:lpstr>
      <vt:lpstr>Lucida Sans Unicode</vt:lpstr>
      <vt:lpstr>NotoSans-Regular</vt:lpstr>
      <vt:lpstr>Symbol</vt:lpstr>
      <vt:lpstr>T3Font_0</vt:lpstr>
      <vt:lpstr>Tahoma</vt:lpstr>
      <vt:lpstr>Trebuchet MS</vt:lpstr>
      <vt:lpstr>Office Theme</vt:lpstr>
      <vt:lpstr>Prezentace aplikace PowerPoint</vt:lpstr>
      <vt:lpstr> PROJEKT „ADAPTAČNÍ STRATEGIE NA ZMĚNU KLIMATU MĚSTA KARVINÁ", REGISTRAČNÍ ČÍSLO PROJEKTU: 3194100020.   FINANCOVÁNO Z FONDŮ EHP A NORSKA 2014-2021 – program CZ-ENVIRONMENT. </vt:lpstr>
      <vt:lpstr>POSTUP PŘÍPRAV</vt:lpstr>
      <vt:lpstr>Prezentace aplikace PowerPoint</vt:lpstr>
      <vt:lpstr>Prezentace aplikace PowerPoint</vt:lpstr>
      <vt:lpstr>HLAVNÍ HROZBY</vt:lpstr>
      <vt:lpstr>CELKOVÁ  ZRANITELNOST  ÚZEMÍ</vt:lpstr>
      <vt:lpstr>VIZE MĚSTA</vt:lpstr>
      <vt:lpstr>STRATEGICKÉ A SPECIFICKÉ CÍLE</vt:lpstr>
      <vt:lpstr>MODRO-ZELENÁ OPATŘENÍ</vt:lpstr>
      <vt:lpstr>OPATŘENÍ A PROJEKTY</vt:lpstr>
      <vt:lpstr>Strategický cíl 1.: Karviná je odolná vůči hrozbám vyplývajícím ze změny klimatu  Specifický cíl: 1.1. Snížit dopady extrémních hydrologických jevů v zastavěném území i v krajině</vt:lpstr>
      <vt:lpstr>Prezentace aplikace PowerPoint</vt:lpstr>
      <vt:lpstr>Strategický cíl 1.: Karviná je odolná vůči hrozbám vyplývajícím ze změny klimatu  Specifický cíl: 1.3. Zlepšit připravenost města v oblasti krizového řízení s přihlédnutím k nejzranitelnějším skupinám obyvatelstva    </vt:lpstr>
      <vt:lpstr>Strategický cíl 2.: Karviná je příjemné město pro život s dostatkem zeleně a vody Specifický cíl: 2.1. Zlepšit mikroklimatické podmínky ve městě a snížit rizika spojená s vysokými teplotami během vln horka   </vt:lpstr>
      <vt:lpstr>Strategický cíl 2.: Karviná je příjemné město pro život s dostatkem zeleně a vody Specifický cíl: 2.1. Zlepšit mikroklimatické podmínky ve městě a snížit rizika spojená s vysokými teplotami během vln horka   </vt:lpstr>
      <vt:lpstr>Strategický cíl 2.: Karviná je příjemné město pro život s dostatkem zeleně a vody Specifický cíl: 2.2. Zvýšit efektivitu hospodaření s vodou ve městě i v krajině   </vt:lpstr>
      <vt:lpstr>Strategický cíl 2.: Karviná je příjemné město pro život s dostatkem zeleně a vody Specifický cíl: 2.3. Karviná aktivně spolupracuje na přeměně pohornické krajiny   </vt:lpstr>
      <vt:lpstr>Strategický cíl 3.: Karviná aktivně snižuje svůj příspěvek ke změně klimatu Specifický cíl: 3.1. Snížit emise v oblasti hospodaření s energií  </vt:lpstr>
      <vt:lpstr>Strategický cíl 3.: Karviná aktivně snižuje svůj příspěvek ke změně klimatu Specifický cíl: 3.2. Snížit emise v oblasti dopravy  </vt:lpstr>
      <vt:lpstr>Strategický cíl 3.: Karviná aktivně snižuje svůj příspěvek ke změně klimatu Specifický cíl: 3.3. Zvýšit zapojení veřejnosti v oblasti ochrany klimatu    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STATUTÁRNÍ MĚSTO KARVINÁ</dc:title>
  <dc:creator>Hana Trávníčková</dc:creator>
  <cp:lastModifiedBy>Hana Trávníčková</cp:lastModifiedBy>
  <cp:revision>69</cp:revision>
  <dcterms:created xsi:type="dcterms:W3CDTF">2021-05-17T07:05:35Z</dcterms:created>
  <dcterms:modified xsi:type="dcterms:W3CDTF">2021-08-18T15:34:24Z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0x0101001894F9673914C3499989714C5DE3F28C</vt:lpwstr>
  </property>
</Properties>
</file>