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7"/>
  </p:notesMasterIdLst>
  <p:sldIdLst>
    <p:sldId id="256" r:id="rId5"/>
    <p:sldId id="257" r:id="rId6"/>
    <p:sldId id="263" r:id="rId7"/>
    <p:sldId id="264" r:id="rId8"/>
    <p:sldId id="306" r:id="rId9"/>
    <p:sldId id="267" r:id="rId10"/>
    <p:sldId id="329" r:id="rId11"/>
    <p:sldId id="260" r:id="rId12"/>
    <p:sldId id="307" r:id="rId13"/>
    <p:sldId id="262" r:id="rId14"/>
    <p:sldId id="310" r:id="rId15"/>
    <p:sldId id="311" r:id="rId16"/>
    <p:sldId id="312" r:id="rId17"/>
    <p:sldId id="315" r:id="rId18"/>
    <p:sldId id="314" r:id="rId19"/>
    <p:sldId id="331" r:id="rId20"/>
    <p:sldId id="320" r:id="rId21"/>
    <p:sldId id="335" r:id="rId22"/>
    <p:sldId id="323" r:id="rId23"/>
    <p:sldId id="324" r:id="rId24"/>
    <p:sldId id="326" r:id="rId25"/>
    <p:sldId id="274" r:id="rId26"/>
  </p:sldIdLst>
  <p:sldSz cx="18288000" cy="10287000"/>
  <p:notesSz cx="18288000" cy="10287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97D"/>
    <a:srgbClr val="2FE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0" d="100"/>
          <a:sy n="40" d="100"/>
        </p:scale>
        <p:origin x="828" y="5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582A23-F336-47F4-BD85-1F941B84E89B}" type="datetimeFigureOut">
              <a:rPr lang="cs-CZ" smtClean="0"/>
              <a:t>18.08.2021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F3BB6-DAF8-4154-81D6-C954F7509E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5633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F3BB6-DAF8-4154-81D6-C954F7509E60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146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F3BB6-DAF8-4154-81D6-C954F7509E60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02700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F3BB6-DAF8-4154-81D6-C954F7509E60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80910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F3BB6-DAF8-4154-81D6-C954F7509E60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57229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F3BB6-DAF8-4154-81D6-C954F7509E60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06606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F3BB6-DAF8-4154-81D6-C954F7509E60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65979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F3BB6-DAF8-4154-81D6-C954F7509E60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90436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F3BB6-DAF8-4154-81D6-C954F7509E60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91082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F3BB6-DAF8-4154-81D6-C954F7509E60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63687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F3BB6-DAF8-4154-81D6-C954F7509E60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79233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F3BB6-DAF8-4154-81D6-C954F7509E60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99109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F3BB6-DAF8-4154-81D6-C954F7509E60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2995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755107" y="958044"/>
            <a:ext cx="4777785" cy="797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050" b="0" i="0">
                <a:solidFill>
                  <a:srgbClr val="4AE3F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300" b="0" i="0">
                <a:solidFill>
                  <a:srgbClr val="4AE3F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9561830"/>
          </a:xfrm>
          <a:custGeom>
            <a:avLst/>
            <a:gdLst/>
            <a:ahLst/>
            <a:cxnLst/>
            <a:rect l="l" t="t" r="r" b="b"/>
            <a:pathLst>
              <a:path w="18288000" h="9561830">
                <a:moveTo>
                  <a:pt x="0" y="9561218"/>
                </a:moveTo>
                <a:lnTo>
                  <a:pt x="18287998" y="9561218"/>
                </a:lnTo>
                <a:lnTo>
                  <a:pt x="18287998" y="0"/>
                </a:lnTo>
                <a:lnTo>
                  <a:pt x="0" y="0"/>
                </a:lnTo>
                <a:lnTo>
                  <a:pt x="0" y="9561218"/>
                </a:lnTo>
                <a:close/>
              </a:path>
            </a:pathLst>
          </a:custGeom>
          <a:solidFill>
            <a:srgbClr val="041F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49830" y="2805910"/>
            <a:ext cx="3838575" cy="5486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09400" y="4481726"/>
            <a:ext cx="8891644" cy="13207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20198" y="6640437"/>
            <a:ext cx="13047603" cy="1654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99794" y="3190474"/>
            <a:ext cx="16088411" cy="56629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4AE3F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travnickova@asitis.cz" TargetMode="External"/><Relationship Id="rId2" Type="http://schemas.openxmlformats.org/officeDocument/2006/relationships/hyperlink" Target="mailto:Miroslav.Kostroun@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7999" cy="10286999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914399" y="3009900"/>
            <a:ext cx="16459199" cy="33055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08940" marR="5080" indent="-396875" algn="ctr">
              <a:lnSpc>
                <a:spcPct val="116199"/>
              </a:lnSpc>
              <a:spcBef>
                <a:spcPts val="105"/>
              </a:spcBef>
            </a:pPr>
            <a:r>
              <a:rPr sz="9600" b="1" dirty="0">
                <a:solidFill>
                  <a:srgbClr val="FFFFFF"/>
                </a:solidFill>
                <a:latin typeface="Arial"/>
                <a:cs typeface="Arial"/>
              </a:rPr>
              <a:t>ADAPTAČNÍ  STRATEGIE</a:t>
            </a:r>
            <a:r>
              <a:rPr lang="cs-CZ" sz="96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</a:p>
          <a:p>
            <a:pPr marL="408940" marR="5080" indent="-396875" algn="ctr">
              <a:lnSpc>
                <a:spcPct val="116199"/>
              </a:lnSpc>
              <a:spcBef>
                <a:spcPts val="105"/>
              </a:spcBef>
            </a:pPr>
            <a:r>
              <a:rPr lang="cs-CZ" sz="9600" b="1" dirty="0">
                <a:solidFill>
                  <a:srgbClr val="FFFFFF"/>
                </a:solidFill>
                <a:latin typeface="Arial"/>
                <a:cs typeface="Arial"/>
              </a:rPr>
              <a:t>NA ZMĚNU KLIMATU</a:t>
            </a:r>
            <a:endParaRPr sz="9600" dirty="0">
              <a:latin typeface="Arial"/>
              <a:cs typeface="Arial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776C6C26-5121-48B5-9705-259A4F51AF10}"/>
              </a:ext>
            </a:extLst>
          </p:cNvPr>
          <p:cNvSpPr txBox="1"/>
          <p:nvPr/>
        </p:nvSpPr>
        <p:spPr>
          <a:xfrm>
            <a:off x="4191000" y="952500"/>
            <a:ext cx="92964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5400" b="0" i="0" u="none" strike="noStrike" baseline="0" dirty="0">
                <a:solidFill>
                  <a:srgbClr val="4BE5FF"/>
                </a:solidFill>
                <a:latin typeface="T3Font_0"/>
              </a:rPr>
              <a:t>M</a:t>
            </a:r>
            <a:r>
              <a:rPr lang="cs-CZ" sz="5400" b="0" i="0" u="none" strike="noStrike" baseline="0" dirty="0">
                <a:solidFill>
                  <a:srgbClr val="4BE5FF"/>
                </a:solidFill>
                <a:latin typeface="NotoSans-Regular"/>
              </a:rPr>
              <a:t>Ě</a:t>
            </a:r>
            <a:r>
              <a:rPr lang="cs-CZ" sz="5400" b="0" i="0" u="none" strike="noStrike" baseline="0" dirty="0">
                <a:solidFill>
                  <a:srgbClr val="4BE5FF"/>
                </a:solidFill>
                <a:latin typeface="T3Font_0"/>
              </a:rPr>
              <a:t>STO KARVINÁ</a:t>
            </a:r>
            <a:endParaRPr lang="cs-CZ" sz="54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BBD2DB3-1635-4CFB-A74F-1BF8877F62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7932091"/>
            <a:ext cx="2696628" cy="88899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041F6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191" cy="514697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43999" y="5143500"/>
              <a:ext cx="9143999" cy="514349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2599244"/>
              <a:ext cx="18288000" cy="5149215"/>
            </a:xfrm>
            <a:custGeom>
              <a:avLst/>
              <a:gdLst/>
              <a:ahLst/>
              <a:cxnLst/>
              <a:rect l="l" t="t" r="r" b="b"/>
              <a:pathLst>
                <a:path w="18288000" h="5149215">
                  <a:moveTo>
                    <a:pt x="8119072" y="5110886"/>
                  </a:moveTo>
                  <a:lnTo>
                    <a:pt x="0" y="5110886"/>
                  </a:lnTo>
                  <a:lnTo>
                    <a:pt x="0" y="5148986"/>
                  </a:lnTo>
                  <a:lnTo>
                    <a:pt x="8119072" y="5148986"/>
                  </a:lnTo>
                  <a:lnTo>
                    <a:pt x="8119072" y="5110886"/>
                  </a:lnTo>
                  <a:close/>
                </a:path>
                <a:path w="18288000" h="5149215">
                  <a:moveTo>
                    <a:pt x="18288000" y="0"/>
                  </a:moveTo>
                  <a:lnTo>
                    <a:pt x="10175113" y="0"/>
                  </a:lnTo>
                  <a:lnTo>
                    <a:pt x="10175113" y="38100"/>
                  </a:lnTo>
                  <a:lnTo>
                    <a:pt x="18288000" y="38100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4AE3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2802208" y="908643"/>
            <a:ext cx="4470400" cy="1428115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819"/>
              </a:spcBef>
            </a:pPr>
            <a:r>
              <a:rPr lang="cs-CZ" sz="4000" b="1" dirty="0">
                <a:solidFill>
                  <a:srgbClr val="FFFFFF"/>
                </a:solidFill>
                <a:latin typeface="Arial"/>
                <a:cs typeface="Arial"/>
              </a:rPr>
              <a:t>MODRO-ZELENÁ</a:t>
            </a:r>
            <a:endParaRPr sz="4000" dirty="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720"/>
              </a:spcBef>
            </a:pPr>
            <a:r>
              <a:rPr sz="4000" b="1" dirty="0">
                <a:solidFill>
                  <a:srgbClr val="FFFFFF"/>
                </a:solidFill>
                <a:latin typeface="Arial"/>
                <a:cs typeface="Arial"/>
              </a:rPr>
              <a:t>OPATŘENÍ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058400" y="2752181"/>
            <a:ext cx="7848599" cy="16827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826260" algn="just">
              <a:lnSpc>
                <a:spcPct val="115799"/>
              </a:lnSpc>
              <a:spcBef>
                <a:spcPts val="100"/>
              </a:spcBef>
            </a:pPr>
            <a:r>
              <a:rPr lang="cs-CZ" sz="2400" dirty="0">
                <a:solidFill>
                  <a:srgbClr val="FFFFFF"/>
                </a:solidFill>
                <a:latin typeface="Tahoma"/>
                <a:cs typeface="Tahoma"/>
              </a:rPr>
              <a:t>Navracíme zeleň a vodu do města i do krajiny.  Podporujeme zvyšování propustnosti terénu a zasakování, zadržování vody, realizaci přírodě blízkých opatření, vícepatrovou zeleň, zelené střechy a fasády aj.</a:t>
            </a:r>
            <a:endParaRPr lang="cs-CZ" sz="2400" dirty="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21768" y="6019531"/>
            <a:ext cx="5795645" cy="13683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4000" b="1" dirty="0">
                <a:solidFill>
                  <a:srgbClr val="FFFFFF"/>
                </a:solidFill>
                <a:latin typeface="Arial"/>
                <a:cs typeface="Arial"/>
              </a:rPr>
              <a:t>TECHNICKÁ A MĚKKÁ  OPATŘENÍ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16000" y="7863075"/>
            <a:ext cx="6771005" cy="2111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799"/>
              </a:lnSpc>
              <a:spcBef>
                <a:spcPts val="100"/>
              </a:spcBef>
            </a:pPr>
            <a:r>
              <a:rPr lang="cs-CZ" sz="2400" dirty="0">
                <a:solidFill>
                  <a:srgbClr val="FFFFFF"/>
                </a:solidFill>
                <a:latin typeface="Tahoma"/>
                <a:cs typeface="Tahoma"/>
              </a:rPr>
              <a:t>Přírodní opatření vhodně doplňujeme  technickými řešeními, např. na zadržování  dešťové vody u staveb, izolaci budov, stínění. Rozumíme potřebám  informovat a vysvětlovat - podpora EVVO, osvětové akce…</a:t>
            </a:r>
            <a:endParaRPr lang="cs-CZ" sz="24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90500"/>
            <a:ext cx="18288000" cy="10820399"/>
          </a:xfrm>
          <a:custGeom>
            <a:avLst/>
            <a:gdLst/>
            <a:ahLst/>
            <a:cxnLst/>
            <a:rect l="l" t="t" r="r" b="b"/>
            <a:pathLst>
              <a:path w="18288000" h="9561830">
                <a:moveTo>
                  <a:pt x="0" y="9561218"/>
                </a:moveTo>
                <a:lnTo>
                  <a:pt x="18287998" y="9561218"/>
                </a:lnTo>
                <a:lnTo>
                  <a:pt x="18287998" y="0"/>
                </a:lnTo>
                <a:lnTo>
                  <a:pt x="0" y="0"/>
                </a:lnTo>
                <a:lnTo>
                  <a:pt x="0" y="9561218"/>
                </a:lnTo>
                <a:close/>
              </a:path>
            </a:pathLst>
          </a:custGeom>
          <a:solidFill>
            <a:srgbClr val="041F6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62000" y="419100"/>
            <a:ext cx="12395200" cy="9687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8050"/>
              </a:lnSpc>
            </a:pPr>
            <a:r>
              <a:rPr lang="cs-CZ" sz="5400" b="1" dirty="0">
                <a:solidFill>
                  <a:srgbClr val="FFFFFF"/>
                </a:solidFill>
                <a:latin typeface="Arial"/>
                <a:cs typeface="Arial"/>
              </a:rPr>
              <a:t>OPATŘENÍ A PROJEKTY</a:t>
            </a:r>
            <a:endParaRPr sz="54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62000" y="1714500"/>
            <a:ext cx="17068800" cy="45719"/>
          </a:xfrm>
          <a:custGeom>
            <a:avLst/>
            <a:gdLst/>
            <a:ahLst/>
            <a:cxnLst/>
            <a:rect l="l" t="t" r="r" b="b"/>
            <a:pathLst>
              <a:path w="7505700" h="38100">
                <a:moveTo>
                  <a:pt x="0" y="0"/>
                </a:moveTo>
                <a:lnTo>
                  <a:pt x="7505136" y="0"/>
                </a:lnTo>
                <a:lnTo>
                  <a:pt x="7505136" y="38099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solidFill>
            <a:srgbClr val="4AE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6791C455-C9B2-4D68-B924-2AF0A208B99C}"/>
              </a:ext>
            </a:extLst>
          </p:cNvPr>
          <p:cNvSpPr txBox="1"/>
          <p:nvPr/>
        </p:nvSpPr>
        <p:spPr>
          <a:xfrm>
            <a:off x="914400" y="2318004"/>
            <a:ext cx="15925800" cy="7754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cs-CZ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 rámci etapy Mapování potenciálu adaptačních a mitigačních opatření byl vytvořen pracovní zásobník projektů a aktivit, ze kterého budou vybrány prioritní projekty do </a:t>
            </a:r>
            <a:r>
              <a:rPr lang="cs-CZ" sz="40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Akčního plánu</a:t>
            </a:r>
            <a:r>
              <a:rPr lang="cs-CZ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15000"/>
              </a:lnSpc>
            </a:pPr>
            <a:endParaRPr lang="cs-CZ" sz="40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cs-CZ" sz="40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Akční plán </a:t>
            </a:r>
            <a:r>
              <a:rPr lang="cs-CZ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bude obsahovat informace o termínu realizace, předpokládaných nákladech i zdrojích financování, odpovědných odborech apod. </a:t>
            </a:r>
          </a:p>
          <a:p>
            <a:pPr>
              <a:lnSpc>
                <a:spcPct val="115000"/>
              </a:lnSpc>
            </a:pPr>
            <a:endParaRPr lang="cs-CZ" sz="40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cs-CZ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Současně budou pro každý specifický cíl určeny další projektové záměry a doporučení.</a:t>
            </a:r>
          </a:p>
          <a:p>
            <a:pPr marL="571500" indent="-5715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endParaRPr lang="cs-CZ" sz="36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5530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90500"/>
            <a:ext cx="18288000" cy="10820399"/>
          </a:xfrm>
          <a:custGeom>
            <a:avLst/>
            <a:gdLst/>
            <a:ahLst/>
            <a:cxnLst/>
            <a:rect l="l" t="t" r="r" b="b"/>
            <a:pathLst>
              <a:path w="18288000" h="9561830">
                <a:moveTo>
                  <a:pt x="0" y="9561218"/>
                </a:moveTo>
                <a:lnTo>
                  <a:pt x="18287998" y="9561218"/>
                </a:lnTo>
                <a:lnTo>
                  <a:pt x="18287998" y="0"/>
                </a:lnTo>
                <a:lnTo>
                  <a:pt x="0" y="0"/>
                </a:lnTo>
                <a:lnTo>
                  <a:pt x="0" y="9561218"/>
                </a:lnTo>
                <a:close/>
              </a:path>
            </a:pathLst>
          </a:custGeom>
          <a:solidFill>
            <a:srgbClr val="041F60"/>
          </a:solidFill>
        </p:spPr>
        <p:txBody>
          <a:bodyPr wrap="square" lIns="0" tIns="0" rIns="0" bIns="0" rtlCol="0"/>
          <a:lstStyle/>
          <a:p>
            <a:endParaRPr lang="cs-CZ"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52475" y="342349"/>
            <a:ext cx="16334935" cy="9489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l">
              <a:lnSpc>
                <a:spcPct val="115000"/>
              </a:lnSpc>
            </a:pP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Strategický cíl 1.: </a:t>
            </a: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Karviná je odolná </a:t>
            </a:r>
            <a:r>
              <a:rPr lang="x-none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vůči hrozbám vyplývajícím ze změny klimatu</a:t>
            </a:r>
            <a:r>
              <a:rPr lang="cs-CZ" sz="2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cs-CZ" sz="2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Specifický cíl: </a:t>
            </a: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1.1. Snížit dopady extrémních hydrologických jevů v zastavěném území i v krajině</a:t>
            </a:r>
            <a:endParaRPr lang="cs-CZ" sz="24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62000" y="1714500"/>
            <a:ext cx="17068800" cy="45719"/>
          </a:xfrm>
          <a:custGeom>
            <a:avLst/>
            <a:gdLst/>
            <a:ahLst/>
            <a:cxnLst/>
            <a:rect l="l" t="t" r="r" b="b"/>
            <a:pathLst>
              <a:path w="7505700" h="38100">
                <a:moveTo>
                  <a:pt x="0" y="0"/>
                </a:moveTo>
                <a:lnTo>
                  <a:pt x="7505136" y="0"/>
                </a:lnTo>
                <a:lnTo>
                  <a:pt x="7505136" y="38099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solidFill>
            <a:srgbClr val="4AE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5DC8D05E-7EE9-45E4-A613-01848B297BCB}"/>
              </a:ext>
            </a:extLst>
          </p:cNvPr>
          <p:cNvSpPr txBox="1"/>
          <p:nvPr/>
        </p:nvSpPr>
        <p:spPr>
          <a:xfrm>
            <a:off x="752475" y="2173065"/>
            <a:ext cx="13106400" cy="884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Navrhovaná opatření:</a:t>
            </a:r>
            <a:endParaRPr lang="cs-CZ" sz="28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Zvyšování podílu propustných ploch - postupná přeměna nepropustných ploch na propustné</a:t>
            </a:r>
          </a:p>
          <a:p>
            <a:pPr marL="457200" lvl="0" indent="-457200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Posilování kapacity kanalizace pro případy přívalových povodní</a:t>
            </a:r>
          </a:p>
          <a:p>
            <a:pPr marL="457200" lvl="0" indent="-457200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Výsadba vzrůstné zeleně v krajině</a:t>
            </a:r>
          </a:p>
          <a:p>
            <a:pPr marL="457200" lvl="0" indent="-457200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Realizace mezí, remízků</a:t>
            </a:r>
          </a:p>
          <a:p>
            <a:pPr marL="457200" lvl="0" indent="-457200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Budování suchých a mokrých poldrů</a:t>
            </a:r>
          </a:p>
          <a:p>
            <a:pPr marL="457200" lvl="0" indent="-457200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Využívání stávající a budování nové vsakovací infrastruktury v krajině</a:t>
            </a:r>
          </a:p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buSzPts val="1200"/>
            </a:pP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Navrhované prioritní projekty:</a:t>
            </a:r>
          </a:p>
          <a:p>
            <a:pPr marL="457200" indent="-457200" algn="l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Revitalizace vodního toku Mlýnka v Karviné </a:t>
            </a:r>
          </a:p>
          <a:p>
            <a:pPr marL="457200" indent="-457200" algn="l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Revitalizace vodního toku kanalizační stoka Alfa </a:t>
            </a:r>
          </a:p>
          <a:p>
            <a:pPr marL="457200" indent="-457200" algn="l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Obnova vodního toku včetně vodních ploch (rybníčků) v části města Ráj </a:t>
            </a:r>
          </a:p>
          <a:p>
            <a:pPr marL="457200" indent="-457200" algn="l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Revitalizace toku v parku Dubina</a:t>
            </a:r>
          </a:p>
          <a:p>
            <a:pPr marL="457200" indent="-4572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Odstranění zpevněné plochy na </a:t>
            </a:r>
            <a:r>
              <a:rPr lang="cs-CZ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p.č</a:t>
            </a: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536 v </a:t>
            </a:r>
            <a:r>
              <a:rPr lang="cs-CZ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k.ú</a:t>
            </a: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Karviná – město</a:t>
            </a:r>
          </a:p>
          <a:p>
            <a:pPr lvl="0">
              <a:lnSpc>
                <a:spcPct val="115000"/>
              </a:lnSpc>
              <a:buSzPts val="1200"/>
            </a:pPr>
            <a:endParaRPr lang="cs-CZ" sz="26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endParaRPr lang="cs-CZ" sz="26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2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8037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90500"/>
            <a:ext cx="18288000" cy="10820399"/>
          </a:xfrm>
          <a:custGeom>
            <a:avLst/>
            <a:gdLst/>
            <a:ahLst/>
            <a:cxnLst/>
            <a:rect l="l" t="t" r="r" b="b"/>
            <a:pathLst>
              <a:path w="18288000" h="9561830">
                <a:moveTo>
                  <a:pt x="0" y="9561218"/>
                </a:moveTo>
                <a:lnTo>
                  <a:pt x="18287998" y="9561218"/>
                </a:lnTo>
                <a:lnTo>
                  <a:pt x="18287998" y="0"/>
                </a:lnTo>
                <a:lnTo>
                  <a:pt x="0" y="0"/>
                </a:lnTo>
                <a:lnTo>
                  <a:pt x="0" y="9561218"/>
                </a:lnTo>
                <a:close/>
              </a:path>
            </a:pathLst>
          </a:custGeom>
          <a:solidFill>
            <a:srgbClr val="041F6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762000" y="1714500"/>
            <a:ext cx="17068800" cy="45719"/>
          </a:xfrm>
          <a:custGeom>
            <a:avLst/>
            <a:gdLst/>
            <a:ahLst/>
            <a:cxnLst/>
            <a:rect l="l" t="t" r="r" b="b"/>
            <a:pathLst>
              <a:path w="7505700" h="38100">
                <a:moveTo>
                  <a:pt x="0" y="0"/>
                </a:moveTo>
                <a:lnTo>
                  <a:pt x="7505136" y="0"/>
                </a:lnTo>
                <a:lnTo>
                  <a:pt x="7505136" y="38099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solidFill>
            <a:srgbClr val="4AE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7">
            <a:extLst>
              <a:ext uri="{FF2B5EF4-FFF2-40B4-BE49-F238E27FC236}">
                <a16:creationId xmlns:a16="http://schemas.microsoft.com/office/drawing/2014/main" id="{16B54D96-5527-4FB5-9A65-28E24C2BF77E}"/>
              </a:ext>
            </a:extLst>
          </p:cNvPr>
          <p:cNvSpPr txBox="1">
            <a:spLocks/>
          </p:cNvSpPr>
          <p:nvPr/>
        </p:nvSpPr>
        <p:spPr>
          <a:xfrm>
            <a:off x="752475" y="342349"/>
            <a:ext cx="16334935" cy="9489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algn="l">
              <a:lnSpc>
                <a:spcPct val="115000"/>
              </a:lnSpc>
            </a:pPr>
            <a:r>
              <a:rPr lang="cs-CZ" sz="2800" b="1" kern="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Strategický cíl 1.: </a:t>
            </a:r>
            <a:r>
              <a:rPr lang="cs-CZ" sz="2800" b="1" kern="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Karviná</a:t>
            </a:r>
            <a:r>
              <a:rPr lang="x-none" sz="2800" b="1" kern="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odoln</a:t>
            </a:r>
            <a:r>
              <a:rPr lang="cs-CZ" sz="2800" b="1" kern="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lang="x-none" sz="2800" b="1" kern="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vůči hrozbám vyplývajícím ze změny klimatu</a:t>
            </a:r>
            <a:r>
              <a:rPr lang="cs-CZ" sz="2800" b="1" kern="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cs-CZ" sz="2800" b="1" kern="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Specifický cíl: </a:t>
            </a: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1.2. </a:t>
            </a:r>
            <a:r>
              <a:rPr lang="cs-CZ" sz="2800" b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Zvýšit ekologickou stabilitu území</a:t>
            </a:r>
            <a:endParaRPr lang="cs-CZ" sz="2400" kern="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CE513377-1F0D-489B-A132-71AE749A0730}"/>
              </a:ext>
            </a:extLst>
          </p:cNvPr>
          <p:cNvSpPr txBox="1"/>
          <p:nvPr/>
        </p:nvSpPr>
        <p:spPr>
          <a:xfrm>
            <a:off x="752475" y="2173065"/>
            <a:ext cx="13106400" cy="696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Navrhovaná opatření:</a:t>
            </a:r>
            <a:endParaRPr lang="cs-CZ" sz="28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Zavádění a realizace nových ploch pro stabilní krajinotvorné prvky</a:t>
            </a:r>
          </a:p>
          <a:p>
            <a:pPr lvl="0" algn="just">
              <a:lnSpc>
                <a:spcPct val="115000"/>
              </a:lnSpc>
              <a:buSzPts val="1200"/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buSzPts val="1200"/>
            </a:pP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Navrhované prioritní projekty:</a:t>
            </a:r>
          </a:p>
          <a:p>
            <a:pPr marL="457200" indent="-457200" algn="l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Realizace prvků ÚSES (biokoridory, biocentra, interakční prvky) v krajině na základě územního plánu města        </a:t>
            </a:r>
          </a:p>
          <a:p>
            <a:pPr marL="457200" indent="-457200" algn="l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Realizace nových krajinných prvků (přednostně na pozemcích města) - liniová a plošná vegetace (např. výsadba alejí, remízků, shluk stromů ve volné krajině)                    </a:t>
            </a:r>
          </a:p>
          <a:p>
            <a:pPr marL="457200" indent="-457200" algn="l">
              <a:lnSpc>
                <a:spcPct val="115000"/>
              </a:lnSpc>
              <a:buFont typeface="Arial" panose="020B0604020202020204" pitchFamily="34" charset="0"/>
              <a:buChar char="•"/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buSzPts val="1200"/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buSzPts val="1200"/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8312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90500"/>
            <a:ext cx="18288000" cy="10820399"/>
          </a:xfrm>
          <a:custGeom>
            <a:avLst/>
            <a:gdLst/>
            <a:ahLst/>
            <a:cxnLst/>
            <a:rect l="l" t="t" r="r" b="b"/>
            <a:pathLst>
              <a:path w="18288000" h="9561830">
                <a:moveTo>
                  <a:pt x="0" y="9561218"/>
                </a:moveTo>
                <a:lnTo>
                  <a:pt x="18287998" y="9561218"/>
                </a:lnTo>
                <a:lnTo>
                  <a:pt x="18287998" y="0"/>
                </a:lnTo>
                <a:lnTo>
                  <a:pt x="0" y="0"/>
                </a:lnTo>
                <a:lnTo>
                  <a:pt x="0" y="9561218"/>
                </a:lnTo>
                <a:close/>
              </a:path>
            </a:pathLst>
          </a:custGeom>
          <a:solidFill>
            <a:srgbClr val="041F6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62000" y="84360"/>
            <a:ext cx="16334935" cy="2754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l">
              <a:lnSpc>
                <a:spcPct val="115000"/>
              </a:lnSpc>
            </a:pP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Strategický cíl 1.: </a:t>
            </a: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Karviná je odolná </a:t>
            </a:r>
            <a:r>
              <a:rPr lang="x-none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vůči hrozbám vyplývajícím ze změny klimatu</a:t>
            </a:r>
            <a:r>
              <a:rPr lang="cs-CZ" sz="2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cs-CZ" sz="2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Specifický cíl: </a:t>
            </a: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1.3. </a:t>
            </a:r>
            <a:r>
              <a:rPr lang="cs-CZ" sz="2800" b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Zlepšit připravenost města v oblasti krizového řízení s přihlédnutím k nejzranitelnějším skupinám obyvatelstva</a:t>
            </a:r>
            <a:br>
              <a:rPr lang="cs-CZ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cs-CZ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cs-CZ" sz="2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cs-CZ" sz="28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09600" y="1638300"/>
            <a:ext cx="17068800" cy="45719"/>
          </a:xfrm>
          <a:custGeom>
            <a:avLst/>
            <a:gdLst/>
            <a:ahLst/>
            <a:cxnLst/>
            <a:rect l="l" t="t" r="r" b="b"/>
            <a:pathLst>
              <a:path w="7505700" h="38100">
                <a:moveTo>
                  <a:pt x="0" y="0"/>
                </a:moveTo>
                <a:lnTo>
                  <a:pt x="7505136" y="0"/>
                </a:lnTo>
                <a:lnTo>
                  <a:pt x="7505136" y="38099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solidFill>
            <a:srgbClr val="4AE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1BA904ED-4A4A-47F0-AC1D-DCCBB19FCEF8}"/>
              </a:ext>
            </a:extLst>
          </p:cNvPr>
          <p:cNvSpPr txBox="1"/>
          <p:nvPr/>
        </p:nvSpPr>
        <p:spPr>
          <a:xfrm>
            <a:off x="609600" y="2019300"/>
            <a:ext cx="16916400" cy="7911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cs-CZ" sz="26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Navrhovaná opatření:</a:t>
            </a:r>
            <a:endParaRPr lang="cs-CZ" sz="26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Revize činnosti krizového týmu ve vztahu k hrozbám vyplývajícím ze změny klimatu</a:t>
            </a:r>
          </a:p>
          <a:p>
            <a:pPr marL="457200" lvl="0" indent="-4572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Revize agendy krizového týmu, analýza rizik, priority krizového řízení</a:t>
            </a:r>
          </a:p>
          <a:p>
            <a:pPr marL="457200" lvl="0" indent="-4572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Koordinace opatření vedoucích ke snižování dopadů na nejzranitelnější skupiny obyvatelstva                                                                                                     </a:t>
            </a:r>
          </a:p>
          <a:p>
            <a:pPr marL="457200" lvl="0" indent="-4572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Informování občanů o možných rizicích hrozících ve městě prostřednictvím kampaní a osvětových akcí</a:t>
            </a:r>
          </a:p>
          <a:p>
            <a:pPr marL="457200" lvl="0" indent="-4572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Rozvoj systému včasného varování, sledujícího aktuální stav ve městě (např. předpověď počasí, předpokládaná hladina řeky, očekávané vlny veder, ...)</a:t>
            </a:r>
          </a:p>
          <a:p>
            <a:pPr marL="457200" lvl="0" indent="-4572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Rozvoj informačního kanálu pro obeznámení občanů v případě krize (např. SMS zprávy, místní rozhlas, ...)</a:t>
            </a:r>
          </a:p>
          <a:p>
            <a:pPr marL="457200" lvl="0" indent="-4572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Protipovodňová opatření (hráze, opravy mostů a propustků, suché nádrže)</a:t>
            </a:r>
          </a:p>
          <a:p>
            <a:pPr lvl="0" algn="just">
              <a:lnSpc>
                <a:spcPct val="115000"/>
              </a:lnSpc>
              <a:buSzPts val="1200"/>
            </a:pPr>
            <a:endParaRPr lang="cs-CZ" sz="26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buSzPts val="1200"/>
            </a:pPr>
            <a:r>
              <a:rPr lang="cs-CZ" sz="26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Navrhované prioritní projekty:</a:t>
            </a:r>
          </a:p>
          <a:p>
            <a:pPr marL="457200" indent="-457200" algn="l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Posilování kapacity stokového systému pro případy přívalových povodní, opravy mostů a propustků (problémy např. v okolí NC Kaufland - ul. Žižkova a tř. Těreškovové, ul. Slovenská, okolí Městského stadionu Karviná aj.)</a:t>
            </a:r>
          </a:p>
          <a:p>
            <a:pPr marL="457200" indent="-4572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Implementace informačního systému včasné výstrahy pro širokou veřejnost   </a:t>
            </a:r>
          </a:p>
          <a:p>
            <a:pPr marL="457200" indent="-457200" algn="l">
              <a:lnSpc>
                <a:spcPct val="115000"/>
              </a:lnSpc>
              <a:buFont typeface="Arial" panose="020B0604020202020204" pitchFamily="34" charset="0"/>
              <a:buChar char="•"/>
            </a:pPr>
            <a:endParaRPr lang="cs-CZ" sz="2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endParaRPr lang="cs-CZ" sz="2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2214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90500"/>
            <a:ext cx="18288000" cy="10820399"/>
          </a:xfrm>
          <a:custGeom>
            <a:avLst/>
            <a:gdLst/>
            <a:ahLst/>
            <a:cxnLst/>
            <a:rect l="l" t="t" r="r" b="b"/>
            <a:pathLst>
              <a:path w="18288000" h="9561830">
                <a:moveTo>
                  <a:pt x="0" y="9561218"/>
                </a:moveTo>
                <a:lnTo>
                  <a:pt x="18287998" y="9561218"/>
                </a:lnTo>
                <a:lnTo>
                  <a:pt x="18287998" y="0"/>
                </a:lnTo>
                <a:lnTo>
                  <a:pt x="0" y="0"/>
                </a:lnTo>
                <a:lnTo>
                  <a:pt x="0" y="9561218"/>
                </a:lnTo>
                <a:close/>
              </a:path>
            </a:pathLst>
          </a:custGeom>
          <a:solidFill>
            <a:srgbClr val="041F6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62000" y="84360"/>
            <a:ext cx="16334935" cy="21544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l"/>
            <a:r>
              <a:rPr lang="cs-CZ" sz="2800" b="1" dirty="0">
                <a:solidFill>
                  <a:schemeClr val="tx2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Strategický cíl 2.: </a:t>
            </a:r>
            <a:r>
              <a:rPr lang="cs-CZ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Karviná</a:t>
            </a:r>
            <a:r>
              <a:rPr lang="x-none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 příjemné město pro život s dostatkem zeleně a vody</a:t>
            </a:r>
            <a:br>
              <a:rPr lang="cs-CZ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Specifický cíl: 2.1. Zlepšit mikroklimatické podmínky ve městě a snížit rizika spojená s vysokými teplotami během vln horka</a:t>
            </a:r>
            <a:br>
              <a:rPr lang="cs-CZ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cs-CZ" sz="28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15815" y="1562100"/>
            <a:ext cx="17068800" cy="45719"/>
          </a:xfrm>
          <a:custGeom>
            <a:avLst/>
            <a:gdLst/>
            <a:ahLst/>
            <a:cxnLst/>
            <a:rect l="l" t="t" r="r" b="b"/>
            <a:pathLst>
              <a:path w="7505700" h="38100">
                <a:moveTo>
                  <a:pt x="0" y="0"/>
                </a:moveTo>
                <a:lnTo>
                  <a:pt x="7505136" y="0"/>
                </a:lnTo>
                <a:lnTo>
                  <a:pt x="7505136" y="38099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solidFill>
            <a:srgbClr val="4AE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8E0517DA-6605-476A-ACA7-2FFC9853DC87}"/>
              </a:ext>
            </a:extLst>
          </p:cNvPr>
          <p:cNvSpPr txBox="1"/>
          <p:nvPr/>
        </p:nvSpPr>
        <p:spPr>
          <a:xfrm>
            <a:off x="609600" y="2019300"/>
            <a:ext cx="13106400" cy="7956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Navrhovaná opatření:</a:t>
            </a:r>
            <a:endParaRPr lang="cs-CZ" sz="28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Budování extenzivních a intenzivních zelených střech</a:t>
            </a:r>
          </a:p>
          <a:p>
            <a:pPr marL="457200" lvl="0" indent="-4572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Podpora systému vertikální zeleně </a:t>
            </a:r>
          </a:p>
          <a:p>
            <a:pPr marL="457200" lvl="0" indent="-4572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Revitalizace stávajících ploch zeleně</a:t>
            </a:r>
          </a:p>
          <a:p>
            <a:pPr marL="457200" lvl="0" indent="-4572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Výsadba vzrůstné zeleně v uličních profilech (pozn. v místech, kde je to možné)</a:t>
            </a:r>
          </a:p>
          <a:p>
            <a:pPr marL="457200" lvl="0" indent="-4572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Výsadba vzrůstné zeleně v koridorech s vysokou </a:t>
            </a:r>
            <a:r>
              <a:rPr lang="cs-CZ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absorbcí</a:t>
            </a: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slunečního záření </a:t>
            </a:r>
          </a:p>
          <a:p>
            <a:pPr marL="457200" lvl="0" indent="-4572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Aplikace stínění budov</a:t>
            </a:r>
          </a:p>
          <a:p>
            <a:pPr marL="457200" lvl="0" indent="-4572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Implementace stínících altánků ve veřejných prostranstvích</a:t>
            </a:r>
          </a:p>
          <a:p>
            <a:pPr marL="457200" lvl="0" indent="-4572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Budování sítě odpočinkových zón v centru města (se stíněním/zelení/lavičkou)</a:t>
            </a:r>
          </a:p>
          <a:p>
            <a:pPr marL="457200" lvl="0" indent="-4572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Zavedení sítě pítek s pitnou vodou </a:t>
            </a:r>
          </a:p>
          <a:p>
            <a:pPr marL="457200" lvl="0" indent="-4572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Ochlazování veřejných prostranství rozprašovanou vodou a jinými vodními prvky</a:t>
            </a:r>
          </a:p>
          <a:p>
            <a:pPr lvl="0">
              <a:lnSpc>
                <a:spcPct val="115000"/>
              </a:lnSpc>
              <a:buSzPts val="1200"/>
            </a:pPr>
            <a:endParaRPr lang="cs-CZ" sz="28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endParaRPr lang="cs-CZ" sz="28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42463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90500"/>
            <a:ext cx="18288000" cy="10820399"/>
          </a:xfrm>
          <a:custGeom>
            <a:avLst/>
            <a:gdLst/>
            <a:ahLst/>
            <a:cxnLst/>
            <a:rect l="l" t="t" r="r" b="b"/>
            <a:pathLst>
              <a:path w="18288000" h="9561830">
                <a:moveTo>
                  <a:pt x="0" y="9561218"/>
                </a:moveTo>
                <a:lnTo>
                  <a:pt x="18287998" y="9561218"/>
                </a:lnTo>
                <a:lnTo>
                  <a:pt x="18287998" y="0"/>
                </a:lnTo>
                <a:lnTo>
                  <a:pt x="0" y="0"/>
                </a:lnTo>
                <a:lnTo>
                  <a:pt x="0" y="9561218"/>
                </a:lnTo>
                <a:close/>
              </a:path>
            </a:pathLst>
          </a:custGeom>
          <a:solidFill>
            <a:srgbClr val="041F6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62000" y="84360"/>
            <a:ext cx="16334935" cy="21544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l"/>
            <a:r>
              <a:rPr lang="cs-CZ" sz="2800" b="1" dirty="0">
                <a:solidFill>
                  <a:schemeClr val="tx2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Strategický cíl 2.: </a:t>
            </a:r>
            <a:r>
              <a:rPr lang="cs-CZ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Karviná</a:t>
            </a:r>
            <a:r>
              <a:rPr lang="x-none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 příjemné město pro život s dostatkem zeleně a vody</a:t>
            </a:r>
            <a:br>
              <a:rPr lang="cs-CZ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Specifický cíl: 2.1. Zlepšit mikroklimatické podmínky ve městě a snížit rizika spojená s vysokými teplotami během vln horka</a:t>
            </a:r>
            <a:br>
              <a:rPr lang="cs-CZ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cs-CZ" sz="28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15815" y="1562100"/>
            <a:ext cx="17068800" cy="45719"/>
          </a:xfrm>
          <a:custGeom>
            <a:avLst/>
            <a:gdLst/>
            <a:ahLst/>
            <a:cxnLst/>
            <a:rect l="l" t="t" r="r" b="b"/>
            <a:pathLst>
              <a:path w="7505700" h="38100">
                <a:moveTo>
                  <a:pt x="0" y="0"/>
                </a:moveTo>
                <a:lnTo>
                  <a:pt x="7505136" y="0"/>
                </a:lnTo>
                <a:lnTo>
                  <a:pt x="7505136" y="38099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solidFill>
            <a:srgbClr val="4AE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8E0517DA-6605-476A-ACA7-2FFC9853DC87}"/>
              </a:ext>
            </a:extLst>
          </p:cNvPr>
          <p:cNvSpPr txBox="1"/>
          <p:nvPr/>
        </p:nvSpPr>
        <p:spPr>
          <a:xfrm>
            <a:off x="609600" y="2019300"/>
            <a:ext cx="15697200" cy="5996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buSzPts val="1200"/>
            </a:pP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Navrhované prioritní projekty:</a:t>
            </a:r>
          </a:p>
          <a:p>
            <a:pPr marL="342900" indent="-342900" algn="just">
              <a:lnSpc>
                <a:spcPct val="115000"/>
              </a:lnSpc>
              <a:buSzPct val="100000"/>
              <a:buFont typeface="Symbol" panose="05050102010706020507" pitchFamily="18" charset="2"/>
              <a:buChar char="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 „Zelené sídliště“ – cílem je zpracovat územní studii se zapracováním prvků směřujících k adaptaci na změnu klimatu a s velkým důrazem kladeným na modro-zelenou infrastrukturu – vytvoření zelených a ochlazujících ostrovů v lokalitě, uplatnění inovativních prvků ochlazování území apod.</a:t>
            </a:r>
          </a:p>
          <a:p>
            <a:pPr marL="342900" indent="-342900" algn="just">
              <a:lnSpc>
                <a:spcPct val="115000"/>
              </a:lnSpc>
              <a:buSzPct val="100000"/>
              <a:buFont typeface="Symbol" panose="05050102010706020507" pitchFamily="18" charset="2"/>
              <a:buChar char="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Revitalizace prostranství u OD Prior včetně spojky směrem na náměstí (územní studie)</a:t>
            </a:r>
          </a:p>
          <a:p>
            <a:pPr marL="342900" indent="-342900" algn="just">
              <a:lnSpc>
                <a:spcPct val="115000"/>
              </a:lnSpc>
              <a:buSzPct val="100000"/>
              <a:buFont typeface="Symbol" panose="05050102010706020507" pitchFamily="18" charset="2"/>
              <a:buChar char="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Úprava veřejných prostranství (např. lokalita vnitrobloku v okolí </a:t>
            </a:r>
            <a:r>
              <a:rPr lang="cs-CZ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Permonu</a:t>
            </a: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řešení prostranství v okolí tř. 17. listopadu aj.) - záměrem je realizace konkrétních opatření se zaměřením na adaptaci na změnu klimatu, např. realizace drobných opatření ve vnitroblocích na snížení tepelných ostrovů ve městě – pítka, ochlazování prostoru mlžením s vlastním systémem získávání vody – retenční nádrž na dešťovou vodu, stínění, ozelenění stěn apod., dále vhodná výsadba izolační zeleně atd.  </a:t>
            </a:r>
          </a:p>
        </p:txBody>
      </p:sp>
    </p:spTree>
    <p:extLst>
      <p:ext uri="{BB962C8B-B14F-4D97-AF65-F5344CB8AC3E}">
        <p14:creationId xmlns:p14="http://schemas.microsoft.com/office/powerpoint/2010/main" val="3531772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90500"/>
            <a:ext cx="18288000" cy="10820399"/>
          </a:xfrm>
          <a:custGeom>
            <a:avLst/>
            <a:gdLst/>
            <a:ahLst/>
            <a:cxnLst/>
            <a:rect l="l" t="t" r="r" b="b"/>
            <a:pathLst>
              <a:path w="18288000" h="9561830">
                <a:moveTo>
                  <a:pt x="0" y="9561218"/>
                </a:moveTo>
                <a:lnTo>
                  <a:pt x="18287998" y="9561218"/>
                </a:lnTo>
                <a:lnTo>
                  <a:pt x="18287998" y="0"/>
                </a:lnTo>
                <a:lnTo>
                  <a:pt x="0" y="0"/>
                </a:lnTo>
                <a:lnTo>
                  <a:pt x="0" y="9561218"/>
                </a:lnTo>
                <a:close/>
              </a:path>
            </a:pathLst>
          </a:custGeom>
          <a:solidFill>
            <a:srgbClr val="041F6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03385" y="266700"/>
            <a:ext cx="16334935" cy="17235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l"/>
            <a:r>
              <a:rPr lang="cs-CZ" sz="2800" b="1" dirty="0">
                <a:solidFill>
                  <a:schemeClr val="tx2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Strategický cíl 2.: </a:t>
            </a:r>
            <a:r>
              <a:rPr lang="cs-CZ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Karviná</a:t>
            </a:r>
            <a:r>
              <a:rPr lang="x-none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 příjemné město pro život s dostatkem zeleně a vody</a:t>
            </a:r>
            <a:br>
              <a:rPr lang="cs-CZ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Specifický cíl: 2.2. Zvýšit efektivitu hospodaření s vodou ve městě i v krajině</a:t>
            </a:r>
            <a:br>
              <a:rPr lang="cs-CZ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cs-CZ" sz="28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15815" y="1562100"/>
            <a:ext cx="17068800" cy="45719"/>
          </a:xfrm>
          <a:custGeom>
            <a:avLst/>
            <a:gdLst/>
            <a:ahLst/>
            <a:cxnLst/>
            <a:rect l="l" t="t" r="r" b="b"/>
            <a:pathLst>
              <a:path w="7505700" h="38100">
                <a:moveTo>
                  <a:pt x="0" y="0"/>
                </a:moveTo>
                <a:lnTo>
                  <a:pt x="7505136" y="0"/>
                </a:lnTo>
                <a:lnTo>
                  <a:pt x="7505136" y="38099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solidFill>
            <a:srgbClr val="4AE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DA6E155F-7708-4CE7-A4AF-41D7F188807E}"/>
              </a:ext>
            </a:extLst>
          </p:cNvPr>
          <p:cNvSpPr txBox="1"/>
          <p:nvPr/>
        </p:nvSpPr>
        <p:spPr>
          <a:xfrm>
            <a:off x="515815" y="1881833"/>
            <a:ext cx="16154400" cy="7978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Navrhovaná opatření:</a:t>
            </a:r>
            <a:endParaRPr lang="cs-CZ" sz="28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Podpora hospodaření s dešťovou vodou (HDV)</a:t>
            </a:r>
          </a:p>
          <a:p>
            <a:pPr marL="457200" lvl="0" indent="-4572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Systémy na recyklaci šedé vody</a:t>
            </a:r>
          </a:p>
          <a:p>
            <a:pPr lvl="0" algn="just">
              <a:lnSpc>
                <a:spcPct val="115000"/>
              </a:lnSpc>
              <a:buSzPts val="1200"/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buSzPts val="1200"/>
            </a:pP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Navrhované prioritní projekty:</a:t>
            </a:r>
          </a:p>
          <a:p>
            <a:pPr marL="457200" indent="-4572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 Green Urban </a:t>
            </a:r>
            <a:r>
              <a:rPr lang="cs-CZ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Farming</a:t>
            </a: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Academy</a:t>
            </a: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Karviná </a:t>
            </a:r>
            <a:r>
              <a:rPr lang="cs-CZ" sz="28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cílem projektu je vytvořit nové meziuniverzitní centrum tematicky zaměřené na udržitelné bydlení, zavedení principů inovativního řešení architektury – renovace starších budov, vznik nové, inspirativní zelené čtvrti. Cílem je přispět ke snížení energetické náročnosti města, v kombinaci čisté energetiky a podpory zelené infrastruktury zlepšit celkovou uhlíkovou bilanci města, zlepšit hospodaření s vodou ve městě, zvýšit využívání principů cirkulární ekonomiky při nakládání s vodou, zvýšit množství zadržované vody ve městě.</a:t>
            </a:r>
          </a:p>
          <a:p>
            <a:pPr marL="457200" indent="-457200" algn="l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Poldry pro zachycení a zpomalení odtoku dešťových vod v 7 vymezených plochách územního plánu města (</a:t>
            </a:r>
            <a:r>
              <a:rPr lang="cs-CZ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k.ú</a:t>
            </a: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Karviná-město, Ráj)</a:t>
            </a:r>
          </a:p>
          <a:p>
            <a:pPr marL="457200" indent="-457200" algn="l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Dešťové zdrže pro zachycení a zpomalení odtoku dešťových vod ve 4 vymezených plochách územního plánu města (</a:t>
            </a:r>
            <a:r>
              <a:rPr lang="cs-CZ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k.ú</a:t>
            </a: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Karviná-město, Ráj)</a:t>
            </a:r>
          </a:p>
        </p:txBody>
      </p:sp>
    </p:spTree>
    <p:extLst>
      <p:ext uri="{BB962C8B-B14F-4D97-AF65-F5344CB8AC3E}">
        <p14:creationId xmlns:p14="http://schemas.microsoft.com/office/powerpoint/2010/main" val="25200636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90500"/>
            <a:ext cx="18288000" cy="10820399"/>
          </a:xfrm>
          <a:custGeom>
            <a:avLst/>
            <a:gdLst/>
            <a:ahLst/>
            <a:cxnLst/>
            <a:rect l="l" t="t" r="r" b="b"/>
            <a:pathLst>
              <a:path w="18288000" h="9561830">
                <a:moveTo>
                  <a:pt x="0" y="9561218"/>
                </a:moveTo>
                <a:lnTo>
                  <a:pt x="18287998" y="9561218"/>
                </a:lnTo>
                <a:lnTo>
                  <a:pt x="18287998" y="0"/>
                </a:lnTo>
                <a:lnTo>
                  <a:pt x="0" y="0"/>
                </a:lnTo>
                <a:lnTo>
                  <a:pt x="0" y="9561218"/>
                </a:lnTo>
                <a:close/>
              </a:path>
            </a:pathLst>
          </a:custGeom>
          <a:solidFill>
            <a:srgbClr val="041F6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03385" y="266700"/>
            <a:ext cx="16334935" cy="17235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l"/>
            <a:r>
              <a:rPr lang="cs-CZ" sz="2800" b="1" dirty="0">
                <a:solidFill>
                  <a:schemeClr val="tx2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Strategický cíl 2.: </a:t>
            </a:r>
            <a:r>
              <a:rPr lang="cs-CZ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Karviná</a:t>
            </a:r>
            <a:r>
              <a:rPr lang="x-none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 příjemné město pro život s dostatkem zeleně a vody</a:t>
            </a:r>
            <a:br>
              <a:rPr lang="cs-CZ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Specifický cíl: 2.3. Karviná aktivně spolupracuje na přeměně </a:t>
            </a:r>
            <a:r>
              <a:rPr lang="cs-CZ" sz="2800" b="1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pohornické</a:t>
            </a:r>
            <a:r>
              <a:rPr lang="cs-CZ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krajiny</a:t>
            </a:r>
            <a:br>
              <a:rPr lang="cs-CZ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cs-CZ" sz="28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15815" y="1562100"/>
            <a:ext cx="17068800" cy="45719"/>
          </a:xfrm>
          <a:custGeom>
            <a:avLst/>
            <a:gdLst/>
            <a:ahLst/>
            <a:cxnLst/>
            <a:rect l="l" t="t" r="r" b="b"/>
            <a:pathLst>
              <a:path w="7505700" h="38100">
                <a:moveTo>
                  <a:pt x="0" y="0"/>
                </a:moveTo>
                <a:lnTo>
                  <a:pt x="7505136" y="0"/>
                </a:lnTo>
                <a:lnTo>
                  <a:pt x="7505136" y="38099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solidFill>
            <a:srgbClr val="4AE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DA6E155F-7708-4CE7-A4AF-41D7F188807E}"/>
              </a:ext>
            </a:extLst>
          </p:cNvPr>
          <p:cNvSpPr txBox="1"/>
          <p:nvPr/>
        </p:nvSpPr>
        <p:spPr>
          <a:xfrm>
            <a:off x="609600" y="2019300"/>
            <a:ext cx="13106400" cy="644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Navrhovaná opatření:</a:t>
            </a:r>
            <a:endParaRPr lang="cs-CZ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8" indent="-4572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Podpora přeměny </a:t>
            </a:r>
            <a:r>
              <a:rPr lang="cs-CZ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pohornické</a:t>
            </a: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krajiny v ekologicky stabilní území atraktivní pro obyvatele i návštěvníky</a:t>
            </a:r>
          </a:p>
          <a:p>
            <a:pPr lvl="0">
              <a:lnSpc>
                <a:spcPct val="115000"/>
              </a:lnSpc>
              <a:buSzPts val="1200"/>
            </a:pPr>
            <a:endParaRPr lang="cs-CZ" sz="2800" b="1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buSzPts val="1200"/>
            </a:pP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Navrhované prioritní </a:t>
            </a: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projekty</a:t>
            </a: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 </a:t>
            </a:r>
            <a:r>
              <a:rPr lang="cs-CZ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</a:t>
            </a: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HUB – Identita jako potenciál </a:t>
            </a:r>
            <a:r>
              <a:rPr lang="cs-CZ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pohornické</a:t>
            </a: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krajiny - cílem projektu je vytvoření inovativního, koncepčního přístupu k revitalizaci </a:t>
            </a:r>
            <a:r>
              <a:rPr lang="cs-CZ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pohornického</a:t>
            </a: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dědictví, která je postavena na úsilí komunity o systémovou změnu území, ve které žije. Projekt usiluje o vytvoření zázemí pro komunitu a její aktivity participativní revitalizací brownfieldu.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 Smart Park Karviná - cílem projektu je realizace Smart Parku vybaveného potřebnou infrastrukturou a připraveného pro potenciální investory. Cílem je připravit území pro případné investory a vytvořit nová pracovní místa. </a:t>
            </a:r>
          </a:p>
        </p:txBody>
      </p:sp>
    </p:spTree>
    <p:extLst>
      <p:ext uri="{BB962C8B-B14F-4D97-AF65-F5344CB8AC3E}">
        <p14:creationId xmlns:p14="http://schemas.microsoft.com/office/powerpoint/2010/main" val="36497420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66700"/>
            <a:ext cx="18288000" cy="10820399"/>
          </a:xfrm>
          <a:custGeom>
            <a:avLst/>
            <a:gdLst/>
            <a:ahLst/>
            <a:cxnLst/>
            <a:rect l="l" t="t" r="r" b="b"/>
            <a:pathLst>
              <a:path w="18288000" h="9561830">
                <a:moveTo>
                  <a:pt x="0" y="9561218"/>
                </a:moveTo>
                <a:lnTo>
                  <a:pt x="18287998" y="9561218"/>
                </a:lnTo>
                <a:lnTo>
                  <a:pt x="18287998" y="0"/>
                </a:lnTo>
                <a:lnTo>
                  <a:pt x="0" y="0"/>
                </a:lnTo>
                <a:lnTo>
                  <a:pt x="0" y="9561218"/>
                </a:lnTo>
                <a:close/>
              </a:path>
            </a:pathLst>
          </a:custGeom>
          <a:solidFill>
            <a:srgbClr val="041F6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03385" y="266700"/>
            <a:ext cx="16334935" cy="12926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l"/>
            <a:r>
              <a:rPr lang="cs-CZ" sz="2800" b="1" dirty="0">
                <a:solidFill>
                  <a:schemeClr val="accent6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Strategický cíl 3.: </a:t>
            </a:r>
            <a:r>
              <a:rPr lang="cs-CZ" sz="28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Karviná aktivně snižuje svůj příspěvek ke změně klimatu</a:t>
            </a:r>
            <a:br>
              <a:rPr lang="cs-CZ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8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Specifický cíl: 3.1. Snížit emise v oblasti hospodaření s energií</a:t>
            </a:r>
            <a:br>
              <a:rPr lang="cs-CZ" sz="28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cs-CZ" sz="28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15815" y="1562100"/>
            <a:ext cx="17068800" cy="45719"/>
          </a:xfrm>
          <a:custGeom>
            <a:avLst/>
            <a:gdLst/>
            <a:ahLst/>
            <a:cxnLst/>
            <a:rect l="l" t="t" r="r" b="b"/>
            <a:pathLst>
              <a:path w="7505700" h="38100">
                <a:moveTo>
                  <a:pt x="0" y="0"/>
                </a:moveTo>
                <a:lnTo>
                  <a:pt x="7505136" y="0"/>
                </a:lnTo>
                <a:lnTo>
                  <a:pt x="7505136" y="38099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solidFill>
            <a:srgbClr val="4AE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48676D1C-9491-4908-A856-2E52D6E3BA23}"/>
              </a:ext>
            </a:extLst>
          </p:cNvPr>
          <p:cNvSpPr txBox="1"/>
          <p:nvPr/>
        </p:nvSpPr>
        <p:spPr>
          <a:xfrm>
            <a:off x="609600" y="2019300"/>
            <a:ext cx="15316200" cy="739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Navrhovaná opatření:</a:t>
            </a:r>
            <a:endParaRPr lang="cs-CZ" sz="28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Snížení energetické a emisní náročnosti v sektoru budov a veřejného osvětlení</a:t>
            </a:r>
          </a:p>
          <a:p>
            <a:pPr marL="457200" lvl="0" indent="-4572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Podpora OZE</a:t>
            </a:r>
          </a:p>
          <a:p>
            <a:pPr lvl="0" algn="just">
              <a:lnSpc>
                <a:spcPct val="115000"/>
              </a:lnSpc>
              <a:buSzPts val="1200"/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buSzPts val="1200"/>
            </a:pP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Navrhované prioritní projekty:</a:t>
            </a:r>
          </a:p>
          <a:p>
            <a:pPr marL="457200" indent="-457200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Vypracování emisní inventury a rozšíření energetického managementu na všechny budovy ve správě města</a:t>
            </a:r>
          </a:p>
          <a:p>
            <a:pPr marL="457200" lvl="0" indent="-457200" algn="l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Podpora OZE a realizace úsporných opatření v sektoru budov (např. projekty „ARV“ - společný projekt s ČVUT UCEEB a fy Nano </a:t>
            </a:r>
            <a:r>
              <a:rPr lang="cs-CZ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</a:t>
            </a: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 jehož rámci bude mj. vytvořeno ukázkové řešení pro budovu polikliniky, zahrnující integraci OZE a skladování energie nebo projekt „PED Positive </a:t>
            </a:r>
            <a:r>
              <a:rPr lang="cs-CZ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energy</a:t>
            </a: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district</a:t>
            </a: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Energeticky plusová čtvrť Karviná“)   </a:t>
            </a:r>
          </a:p>
          <a:p>
            <a:pPr algn="just"/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457200" lvl="0" indent="-457200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endParaRPr lang="cs-CZ" sz="28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640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47800" y="6640437"/>
            <a:ext cx="16002000" cy="24743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/>
            <a:b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PROJ</a:t>
            </a:r>
            <a:r>
              <a:rPr lang="cs-CZ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EKT „ADAPTAČNÍ STRATEGIE NA ZMĚNU KLIMATU MĚSTA KARVINÁ", REGISTRAČNÍ ČÍSLO PROJEKTU: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3194100020.  </a:t>
            </a:r>
            <a:br>
              <a:rPr lang="cs-CZ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FINANCOVÁNO Z FONDŮ EHP A NORSKA 2014-2021 – program CZ-ENVIRONMENT.</a:t>
            </a:r>
            <a:b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66700"/>
            <a:ext cx="18288000" cy="10820399"/>
          </a:xfrm>
          <a:custGeom>
            <a:avLst/>
            <a:gdLst/>
            <a:ahLst/>
            <a:cxnLst/>
            <a:rect l="l" t="t" r="r" b="b"/>
            <a:pathLst>
              <a:path w="18288000" h="9561830">
                <a:moveTo>
                  <a:pt x="0" y="9561218"/>
                </a:moveTo>
                <a:lnTo>
                  <a:pt x="18287998" y="9561218"/>
                </a:lnTo>
                <a:lnTo>
                  <a:pt x="18287998" y="0"/>
                </a:lnTo>
                <a:lnTo>
                  <a:pt x="0" y="0"/>
                </a:lnTo>
                <a:lnTo>
                  <a:pt x="0" y="9561218"/>
                </a:lnTo>
                <a:close/>
              </a:path>
            </a:pathLst>
          </a:custGeom>
          <a:solidFill>
            <a:srgbClr val="041F6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03385" y="266700"/>
            <a:ext cx="16334935" cy="12926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l"/>
            <a:r>
              <a:rPr lang="cs-CZ" sz="2800" b="1" dirty="0">
                <a:solidFill>
                  <a:schemeClr val="accent6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Strategický cíl 3.: </a:t>
            </a:r>
            <a:r>
              <a:rPr lang="cs-CZ" sz="28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Karviná aktivně snižuje svůj příspěvek ke změně klimatu</a:t>
            </a:r>
            <a:br>
              <a:rPr lang="cs-CZ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8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Specifický cíl: 3.2. Snížit emise v oblasti dopravy</a:t>
            </a:r>
            <a:br>
              <a:rPr lang="cs-CZ" sz="28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cs-CZ" sz="28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15815" y="1562100"/>
            <a:ext cx="17068800" cy="45719"/>
          </a:xfrm>
          <a:custGeom>
            <a:avLst/>
            <a:gdLst/>
            <a:ahLst/>
            <a:cxnLst/>
            <a:rect l="l" t="t" r="r" b="b"/>
            <a:pathLst>
              <a:path w="7505700" h="38100">
                <a:moveTo>
                  <a:pt x="0" y="0"/>
                </a:moveTo>
                <a:lnTo>
                  <a:pt x="7505136" y="0"/>
                </a:lnTo>
                <a:lnTo>
                  <a:pt x="7505136" y="38099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solidFill>
            <a:srgbClr val="4AE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3461F257-8959-45BB-A775-8612B67728BB}"/>
              </a:ext>
            </a:extLst>
          </p:cNvPr>
          <p:cNvSpPr txBox="1"/>
          <p:nvPr/>
        </p:nvSpPr>
        <p:spPr>
          <a:xfrm>
            <a:off x="609600" y="2019300"/>
            <a:ext cx="15468600" cy="5931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Navrhovaná opatření:</a:t>
            </a:r>
            <a:endParaRPr lang="cs-CZ" sz="28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Zvýšení podílu nemotorové dopravy</a:t>
            </a:r>
          </a:p>
          <a:p>
            <a:pPr marL="457200" lvl="0" indent="-4572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Zvýšení podílu nízkoemisní a bezemisní dopravy</a:t>
            </a:r>
          </a:p>
          <a:p>
            <a:pPr lvl="0" algn="just">
              <a:lnSpc>
                <a:spcPct val="115000"/>
              </a:lnSpc>
              <a:buSzPts val="1200"/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buSzPts val="1200"/>
            </a:pP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Navrhované prioritní projekty:</a:t>
            </a:r>
            <a:endParaRPr lang="cs-CZ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Dostavba sítě cyklostezek ve městě včetně související infrastruktury (lavičky, pítka, koše, přístřešky) a v jeho okolí, mj. v souladu s projekty "Po stopách původní Karviné" a  "Cyklostezky, cyklotrasy, pěší turistika v </a:t>
            </a:r>
            <a:r>
              <a:rPr lang="cs-CZ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pohornické</a:t>
            </a: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krajině„</a:t>
            </a:r>
          </a:p>
          <a:p>
            <a:pPr marL="457200" indent="-457200" algn="l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Rozšíření sítě nabíjecích stanic pro elektrokola a elektromobily </a:t>
            </a:r>
          </a:p>
          <a:p>
            <a:pPr marL="457200" indent="-457200" algn="l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Rozšíření projektu využití elektromobility pro zaměstnance statutárního města Karviné</a:t>
            </a:r>
          </a:p>
          <a:p>
            <a:pPr algn="just"/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l">
              <a:lnSpc>
                <a:spcPct val="115000"/>
              </a:lnSpc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9738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66700"/>
            <a:ext cx="18288000" cy="10820399"/>
          </a:xfrm>
          <a:custGeom>
            <a:avLst/>
            <a:gdLst/>
            <a:ahLst/>
            <a:cxnLst/>
            <a:rect l="l" t="t" r="r" b="b"/>
            <a:pathLst>
              <a:path w="18288000" h="9561830">
                <a:moveTo>
                  <a:pt x="0" y="9561218"/>
                </a:moveTo>
                <a:lnTo>
                  <a:pt x="18287998" y="9561218"/>
                </a:lnTo>
                <a:lnTo>
                  <a:pt x="18287998" y="0"/>
                </a:lnTo>
                <a:lnTo>
                  <a:pt x="0" y="0"/>
                </a:lnTo>
                <a:lnTo>
                  <a:pt x="0" y="9561218"/>
                </a:lnTo>
                <a:close/>
              </a:path>
            </a:pathLst>
          </a:custGeom>
          <a:solidFill>
            <a:srgbClr val="041F6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03385" y="266700"/>
            <a:ext cx="16334935" cy="16391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7200" lvl="1" algn="l">
              <a:lnSpc>
                <a:spcPct val="115000"/>
              </a:lnSpc>
            </a:pPr>
            <a:r>
              <a:rPr lang="cs-CZ" sz="2800" b="1" dirty="0">
                <a:solidFill>
                  <a:schemeClr val="accent6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Strategický cíl 3.: </a:t>
            </a:r>
            <a:r>
              <a:rPr lang="cs-CZ" sz="28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Karviná aktivně snižuje svůj příspěvek ke změně klimatu</a:t>
            </a:r>
            <a:br>
              <a:rPr lang="cs-CZ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8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Specifický cíl: 3.3. Zvýšit zapojení veřejnosti v oblasti ochrany klimatu</a:t>
            </a:r>
            <a:br>
              <a:rPr lang="cs-CZ" sz="28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100" b="1" dirty="0">
                <a:solidFill>
                  <a:srgbClr val="C459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cs-CZ" sz="1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cs-CZ" sz="28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15815" y="1562100"/>
            <a:ext cx="17068800" cy="45719"/>
          </a:xfrm>
          <a:custGeom>
            <a:avLst/>
            <a:gdLst/>
            <a:ahLst/>
            <a:cxnLst/>
            <a:rect l="l" t="t" r="r" b="b"/>
            <a:pathLst>
              <a:path w="7505700" h="38100">
                <a:moveTo>
                  <a:pt x="0" y="0"/>
                </a:moveTo>
                <a:lnTo>
                  <a:pt x="7505136" y="0"/>
                </a:lnTo>
                <a:lnTo>
                  <a:pt x="7505136" y="38099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solidFill>
            <a:srgbClr val="4AE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F6C75356-DD2C-48CB-8EA3-9960200A47CD}"/>
              </a:ext>
            </a:extLst>
          </p:cNvPr>
          <p:cNvSpPr txBox="1"/>
          <p:nvPr/>
        </p:nvSpPr>
        <p:spPr>
          <a:xfrm>
            <a:off x="609599" y="2019300"/>
            <a:ext cx="16334935" cy="696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Navrhovaná opatření:</a:t>
            </a:r>
            <a:endParaRPr lang="cs-CZ" sz="28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Poskytování informací o klimatické změně</a:t>
            </a:r>
          </a:p>
          <a:p>
            <a:pPr marL="457200" lvl="0" indent="-4572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Poskytování informací v oblasti dotací</a:t>
            </a:r>
          </a:p>
          <a:p>
            <a:pPr marL="457200" lvl="0" indent="-4572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Zapojení místních škol a mimoškolních vzdělávacích zařízení</a:t>
            </a:r>
          </a:p>
          <a:p>
            <a:pPr lvl="0" algn="just">
              <a:lnSpc>
                <a:spcPct val="115000"/>
              </a:lnSpc>
              <a:buSzPts val="1200"/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buSzPts val="1200"/>
            </a:pP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Navrhované prioritní projekty:</a:t>
            </a:r>
          </a:p>
          <a:p>
            <a:pPr marL="457200" indent="-457200" algn="l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Rozšíření informačního servisu ke státním dotačním programům pro občany a podnikatelské subjekty</a:t>
            </a:r>
          </a:p>
          <a:p>
            <a:pPr marL="457200" indent="-457200" algn="l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Realizace projektů EVVO pro širokou veřejnost, zaměřených na klimatickou změnu (Akce u příležitosti Dne Země, Hodiny Země, putovní výstavy apod.)</a:t>
            </a:r>
          </a:p>
          <a:p>
            <a:pPr marL="457200" indent="-457200" algn="l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Podpora programů prevence plýtvání potravinami a podpora využití lokálních, sezonních a rostlinných potravin ve školních jídelnách mj. s využitím produkce z plánované městské hydroponické farmy.</a:t>
            </a:r>
          </a:p>
          <a:p>
            <a:endParaRPr lang="cs-CZ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9804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041F6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6000" y="900282"/>
            <a:ext cx="4360545" cy="1016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0" b="1" spc="330" dirty="0">
                <a:solidFill>
                  <a:srgbClr val="FFFFFF"/>
                </a:solidFill>
                <a:latin typeface="Arial"/>
                <a:cs typeface="Arial"/>
              </a:rPr>
              <a:t>KONTAKT</a:t>
            </a:r>
            <a:endParaRPr sz="65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2362813"/>
            <a:ext cx="7505700" cy="38100"/>
          </a:xfrm>
          <a:custGeom>
            <a:avLst/>
            <a:gdLst/>
            <a:ahLst/>
            <a:cxnLst/>
            <a:rect l="l" t="t" r="r" b="b"/>
            <a:pathLst>
              <a:path w="7505700" h="38100">
                <a:moveTo>
                  <a:pt x="0" y="0"/>
                </a:moveTo>
                <a:lnTo>
                  <a:pt x="7505136" y="0"/>
                </a:lnTo>
                <a:lnTo>
                  <a:pt x="7505136" y="38099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solidFill>
            <a:srgbClr val="4AE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7887444"/>
            <a:ext cx="2190750" cy="2399665"/>
          </a:xfrm>
          <a:custGeom>
            <a:avLst/>
            <a:gdLst/>
            <a:ahLst/>
            <a:cxnLst/>
            <a:rect l="l" t="t" r="r" b="b"/>
            <a:pathLst>
              <a:path w="2190750" h="2399665">
                <a:moveTo>
                  <a:pt x="1955143" y="2399555"/>
                </a:moveTo>
                <a:lnTo>
                  <a:pt x="0" y="2399555"/>
                </a:lnTo>
                <a:lnTo>
                  <a:pt x="0" y="126804"/>
                </a:lnTo>
                <a:lnTo>
                  <a:pt x="70729" y="98325"/>
                </a:lnTo>
                <a:lnTo>
                  <a:pt x="113702" y="83035"/>
                </a:lnTo>
                <a:lnTo>
                  <a:pt x="157238" y="68966"/>
                </a:lnTo>
                <a:lnTo>
                  <a:pt x="201319" y="56140"/>
                </a:lnTo>
                <a:lnTo>
                  <a:pt x="245922" y="44576"/>
                </a:lnTo>
                <a:lnTo>
                  <a:pt x="291029" y="34297"/>
                </a:lnTo>
                <a:lnTo>
                  <a:pt x="336617" y="25321"/>
                </a:lnTo>
                <a:lnTo>
                  <a:pt x="382666" y="17669"/>
                </a:lnTo>
                <a:lnTo>
                  <a:pt x="429157" y="11363"/>
                </a:lnTo>
                <a:lnTo>
                  <a:pt x="476068" y="6422"/>
                </a:lnTo>
                <a:lnTo>
                  <a:pt x="523378" y="2868"/>
                </a:lnTo>
                <a:lnTo>
                  <a:pt x="571068" y="720"/>
                </a:lnTo>
                <a:lnTo>
                  <a:pt x="619117" y="0"/>
                </a:lnTo>
                <a:lnTo>
                  <a:pt x="667165" y="720"/>
                </a:lnTo>
                <a:lnTo>
                  <a:pt x="714855" y="2868"/>
                </a:lnTo>
                <a:lnTo>
                  <a:pt x="762166" y="6422"/>
                </a:lnTo>
                <a:lnTo>
                  <a:pt x="809076" y="11363"/>
                </a:lnTo>
                <a:lnTo>
                  <a:pt x="855567" y="17669"/>
                </a:lnTo>
                <a:lnTo>
                  <a:pt x="901616" y="25321"/>
                </a:lnTo>
                <a:lnTo>
                  <a:pt x="947204" y="34297"/>
                </a:lnTo>
                <a:lnTo>
                  <a:pt x="992311" y="44576"/>
                </a:lnTo>
                <a:lnTo>
                  <a:pt x="1036914" y="56140"/>
                </a:lnTo>
                <a:lnTo>
                  <a:pt x="1080995" y="68966"/>
                </a:lnTo>
                <a:lnTo>
                  <a:pt x="1124532" y="83035"/>
                </a:lnTo>
                <a:lnTo>
                  <a:pt x="1167504" y="98325"/>
                </a:lnTo>
                <a:lnTo>
                  <a:pt x="1209892" y="114816"/>
                </a:lnTo>
                <a:lnTo>
                  <a:pt x="1251675" y="132489"/>
                </a:lnTo>
                <a:lnTo>
                  <a:pt x="1292831" y="151321"/>
                </a:lnTo>
                <a:lnTo>
                  <a:pt x="1333342" y="171293"/>
                </a:lnTo>
                <a:lnTo>
                  <a:pt x="1373185" y="192384"/>
                </a:lnTo>
                <a:lnTo>
                  <a:pt x="1412341" y="214573"/>
                </a:lnTo>
                <a:lnTo>
                  <a:pt x="1450789" y="237841"/>
                </a:lnTo>
                <a:lnTo>
                  <a:pt x="1488508" y="262166"/>
                </a:lnTo>
                <a:lnTo>
                  <a:pt x="1525479" y="287527"/>
                </a:lnTo>
                <a:lnTo>
                  <a:pt x="1561679" y="313905"/>
                </a:lnTo>
                <a:lnTo>
                  <a:pt x="1597089" y="341279"/>
                </a:lnTo>
                <a:lnTo>
                  <a:pt x="1631689" y="369628"/>
                </a:lnTo>
                <a:lnTo>
                  <a:pt x="1665457" y="398931"/>
                </a:lnTo>
                <a:lnTo>
                  <a:pt x="1698373" y="429169"/>
                </a:lnTo>
                <a:lnTo>
                  <a:pt x="1730417" y="460320"/>
                </a:lnTo>
                <a:lnTo>
                  <a:pt x="1761568" y="492364"/>
                </a:lnTo>
                <a:lnTo>
                  <a:pt x="1791805" y="525280"/>
                </a:lnTo>
                <a:lnTo>
                  <a:pt x="1821109" y="559049"/>
                </a:lnTo>
                <a:lnTo>
                  <a:pt x="1849457" y="593649"/>
                </a:lnTo>
                <a:lnTo>
                  <a:pt x="1876831" y="629059"/>
                </a:lnTo>
                <a:lnTo>
                  <a:pt x="1903208" y="665260"/>
                </a:lnTo>
                <a:lnTo>
                  <a:pt x="1928570" y="702231"/>
                </a:lnTo>
                <a:lnTo>
                  <a:pt x="1952894" y="739950"/>
                </a:lnTo>
                <a:lnTo>
                  <a:pt x="1976162" y="778398"/>
                </a:lnTo>
                <a:lnTo>
                  <a:pt x="1998351" y="817555"/>
                </a:lnTo>
                <a:lnTo>
                  <a:pt x="2019442" y="857398"/>
                </a:lnTo>
                <a:lnTo>
                  <a:pt x="2039413" y="897909"/>
                </a:lnTo>
                <a:lnTo>
                  <a:pt x="2058246" y="939066"/>
                </a:lnTo>
                <a:lnTo>
                  <a:pt x="2075918" y="980849"/>
                </a:lnTo>
                <a:lnTo>
                  <a:pt x="2092409" y="1023237"/>
                </a:lnTo>
                <a:lnTo>
                  <a:pt x="2107699" y="1066210"/>
                </a:lnTo>
                <a:lnTo>
                  <a:pt x="2121768" y="1109748"/>
                </a:lnTo>
                <a:lnTo>
                  <a:pt x="2134594" y="1153828"/>
                </a:lnTo>
                <a:lnTo>
                  <a:pt x="2146157" y="1198432"/>
                </a:lnTo>
                <a:lnTo>
                  <a:pt x="2156437" y="1243539"/>
                </a:lnTo>
                <a:lnTo>
                  <a:pt x="2165413" y="1289127"/>
                </a:lnTo>
                <a:lnTo>
                  <a:pt x="2173064" y="1335177"/>
                </a:lnTo>
                <a:lnTo>
                  <a:pt x="2179370" y="1381668"/>
                </a:lnTo>
                <a:lnTo>
                  <a:pt x="2184311" y="1428579"/>
                </a:lnTo>
                <a:lnTo>
                  <a:pt x="2187865" y="1475890"/>
                </a:lnTo>
                <a:lnTo>
                  <a:pt x="2190013" y="1523580"/>
                </a:lnTo>
                <a:lnTo>
                  <a:pt x="2190734" y="1571629"/>
                </a:lnTo>
                <a:lnTo>
                  <a:pt x="2190013" y="1619676"/>
                </a:lnTo>
                <a:lnTo>
                  <a:pt x="2187865" y="1667364"/>
                </a:lnTo>
                <a:lnTo>
                  <a:pt x="2184311" y="1714672"/>
                </a:lnTo>
                <a:lnTo>
                  <a:pt x="2179370" y="1761581"/>
                </a:lnTo>
                <a:lnTo>
                  <a:pt x="2173064" y="1808070"/>
                </a:lnTo>
                <a:lnTo>
                  <a:pt x="2165412" y="1854118"/>
                </a:lnTo>
                <a:lnTo>
                  <a:pt x="2156436" y="1899705"/>
                </a:lnTo>
                <a:lnTo>
                  <a:pt x="2146156" y="1944810"/>
                </a:lnTo>
                <a:lnTo>
                  <a:pt x="2134592" y="1989412"/>
                </a:lnTo>
                <a:lnTo>
                  <a:pt x="2121766" y="2033491"/>
                </a:lnTo>
                <a:lnTo>
                  <a:pt x="2107697" y="2077027"/>
                </a:lnTo>
                <a:lnTo>
                  <a:pt x="2092407" y="2119998"/>
                </a:lnTo>
                <a:lnTo>
                  <a:pt x="2075915" y="2162385"/>
                </a:lnTo>
                <a:lnTo>
                  <a:pt x="2058243" y="2204167"/>
                </a:lnTo>
                <a:lnTo>
                  <a:pt x="2039410" y="2245323"/>
                </a:lnTo>
                <a:lnTo>
                  <a:pt x="2019438" y="2285833"/>
                </a:lnTo>
                <a:lnTo>
                  <a:pt x="1998347" y="2325675"/>
                </a:lnTo>
                <a:lnTo>
                  <a:pt x="1976157" y="2364831"/>
                </a:lnTo>
                <a:lnTo>
                  <a:pt x="1955143" y="2399555"/>
                </a:lnTo>
                <a:close/>
              </a:path>
            </a:pathLst>
          </a:custGeom>
          <a:solidFill>
            <a:srgbClr val="4AE3FF">
              <a:alpha val="247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899999" y="7887444"/>
            <a:ext cx="3143250" cy="2399665"/>
          </a:xfrm>
          <a:custGeom>
            <a:avLst/>
            <a:gdLst/>
            <a:ahLst/>
            <a:cxnLst/>
            <a:rect l="l" t="t" r="r" b="b"/>
            <a:pathLst>
              <a:path w="3143250" h="2399665">
                <a:moveTo>
                  <a:pt x="2907643" y="2399555"/>
                </a:moveTo>
                <a:lnTo>
                  <a:pt x="235586" y="2399555"/>
                </a:lnTo>
                <a:lnTo>
                  <a:pt x="214572" y="2364830"/>
                </a:lnTo>
                <a:lnTo>
                  <a:pt x="192382" y="2325675"/>
                </a:lnTo>
                <a:lnTo>
                  <a:pt x="171291" y="2285832"/>
                </a:lnTo>
                <a:lnTo>
                  <a:pt x="151320" y="2245323"/>
                </a:lnTo>
                <a:lnTo>
                  <a:pt x="132487" y="2204167"/>
                </a:lnTo>
                <a:lnTo>
                  <a:pt x="114815" y="2162385"/>
                </a:lnTo>
                <a:lnTo>
                  <a:pt x="98324" y="2119998"/>
                </a:lnTo>
                <a:lnTo>
                  <a:pt x="83034" y="2077027"/>
                </a:lnTo>
                <a:lnTo>
                  <a:pt x="68965" y="2033491"/>
                </a:lnTo>
                <a:lnTo>
                  <a:pt x="56139" y="1989412"/>
                </a:lnTo>
                <a:lnTo>
                  <a:pt x="44576" y="1944809"/>
                </a:lnTo>
                <a:lnTo>
                  <a:pt x="34296" y="1899705"/>
                </a:lnTo>
                <a:lnTo>
                  <a:pt x="25320" y="1854118"/>
                </a:lnTo>
                <a:lnTo>
                  <a:pt x="17669" y="1808070"/>
                </a:lnTo>
                <a:lnTo>
                  <a:pt x="11363" y="1761581"/>
                </a:lnTo>
                <a:lnTo>
                  <a:pt x="6422" y="1714672"/>
                </a:lnTo>
                <a:lnTo>
                  <a:pt x="2868" y="1667363"/>
                </a:lnTo>
                <a:lnTo>
                  <a:pt x="720" y="1619675"/>
                </a:lnTo>
                <a:lnTo>
                  <a:pt x="0" y="1571629"/>
                </a:lnTo>
                <a:lnTo>
                  <a:pt x="720" y="1523580"/>
                </a:lnTo>
                <a:lnTo>
                  <a:pt x="2868" y="1475890"/>
                </a:lnTo>
                <a:lnTo>
                  <a:pt x="6422" y="1428579"/>
                </a:lnTo>
                <a:lnTo>
                  <a:pt x="11363" y="1381668"/>
                </a:lnTo>
                <a:lnTo>
                  <a:pt x="17669" y="1335177"/>
                </a:lnTo>
                <a:lnTo>
                  <a:pt x="25320" y="1289127"/>
                </a:lnTo>
                <a:lnTo>
                  <a:pt x="34296" y="1243539"/>
                </a:lnTo>
                <a:lnTo>
                  <a:pt x="44576" y="1198432"/>
                </a:lnTo>
                <a:lnTo>
                  <a:pt x="56139" y="1153828"/>
                </a:lnTo>
                <a:lnTo>
                  <a:pt x="68965" y="1109747"/>
                </a:lnTo>
                <a:lnTo>
                  <a:pt x="83034" y="1066210"/>
                </a:lnTo>
                <a:lnTo>
                  <a:pt x="98324" y="1023237"/>
                </a:lnTo>
                <a:lnTo>
                  <a:pt x="114815" y="980849"/>
                </a:lnTo>
                <a:lnTo>
                  <a:pt x="132487" y="939066"/>
                </a:lnTo>
                <a:lnTo>
                  <a:pt x="151320" y="897909"/>
                </a:lnTo>
                <a:lnTo>
                  <a:pt x="171291" y="857398"/>
                </a:lnTo>
                <a:lnTo>
                  <a:pt x="192382" y="817555"/>
                </a:lnTo>
                <a:lnTo>
                  <a:pt x="214572" y="778398"/>
                </a:lnTo>
                <a:lnTo>
                  <a:pt x="237839" y="739950"/>
                </a:lnTo>
                <a:lnTo>
                  <a:pt x="262163" y="702230"/>
                </a:lnTo>
                <a:lnTo>
                  <a:pt x="287525" y="665260"/>
                </a:lnTo>
                <a:lnTo>
                  <a:pt x="313902" y="629059"/>
                </a:lnTo>
                <a:lnTo>
                  <a:pt x="341276" y="593649"/>
                </a:lnTo>
                <a:lnTo>
                  <a:pt x="369625" y="559049"/>
                </a:lnTo>
                <a:lnTo>
                  <a:pt x="398928" y="525280"/>
                </a:lnTo>
                <a:lnTo>
                  <a:pt x="429165" y="492364"/>
                </a:lnTo>
                <a:lnTo>
                  <a:pt x="460316" y="460320"/>
                </a:lnTo>
                <a:lnTo>
                  <a:pt x="492360" y="429169"/>
                </a:lnTo>
                <a:lnTo>
                  <a:pt x="525276" y="398931"/>
                </a:lnTo>
                <a:lnTo>
                  <a:pt x="559044" y="369628"/>
                </a:lnTo>
                <a:lnTo>
                  <a:pt x="593644" y="341279"/>
                </a:lnTo>
                <a:lnTo>
                  <a:pt x="629054" y="313905"/>
                </a:lnTo>
                <a:lnTo>
                  <a:pt x="665254" y="287527"/>
                </a:lnTo>
                <a:lnTo>
                  <a:pt x="702225" y="262166"/>
                </a:lnTo>
                <a:lnTo>
                  <a:pt x="739944" y="237841"/>
                </a:lnTo>
                <a:lnTo>
                  <a:pt x="778392" y="214573"/>
                </a:lnTo>
                <a:lnTo>
                  <a:pt x="817548" y="192384"/>
                </a:lnTo>
                <a:lnTo>
                  <a:pt x="857391" y="171293"/>
                </a:lnTo>
                <a:lnTo>
                  <a:pt x="897902" y="151321"/>
                </a:lnTo>
                <a:lnTo>
                  <a:pt x="939058" y="132489"/>
                </a:lnTo>
                <a:lnTo>
                  <a:pt x="980841" y="114816"/>
                </a:lnTo>
                <a:lnTo>
                  <a:pt x="1023229" y="98325"/>
                </a:lnTo>
                <a:lnTo>
                  <a:pt x="1066202" y="83035"/>
                </a:lnTo>
                <a:lnTo>
                  <a:pt x="1109738" y="68966"/>
                </a:lnTo>
                <a:lnTo>
                  <a:pt x="1153819" y="56140"/>
                </a:lnTo>
                <a:lnTo>
                  <a:pt x="1198422" y="44576"/>
                </a:lnTo>
                <a:lnTo>
                  <a:pt x="1243529" y="34297"/>
                </a:lnTo>
                <a:lnTo>
                  <a:pt x="1289117" y="25321"/>
                </a:lnTo>
                <a:lnTo>
                  <a:pt x="1335166" y="17669"/>
                </a:lnTo>
                <a:lnTo>
                  <a:pt x="1381657" y="11363"/>
                </a:lnTo>
                <a:lnTo>
                  <a:pt x="1428568" y="6422"/>
                </a:lnTo>
                <a:lnTo>
                  <a:pt x="1475878" y="2868"/>
                </a:lnTo>
                <a:lnTo>
                  <a:pt x="1523568" y="720"/>
                </a:lnTo>
                <a:lnTo>
                  <a:pt x="1571617" y="0"/>
                </a:lnTo>
                <a:lnTo>
                  <a:pt x="1619665" y="720"/>
                </a:lnTo>
                <a:lnTo>
                  <a:pt x="1667355" y="2868"/>
                </a:lnTo>
                <a:lnTo>
                  <a:pt x="1714666" y="6422"/>
                </a:lnTo>
                <a:lnTo>
                  <a:pt x="1761576" y="11363"/>
                </a:lnTo>
                <a:lnTo>
                  <a:pt x="1808067" y="17669"/>
                </a:lnTo>
                <a:lnTo>
                  <a:pt x="1854116" y="25321"/>
                </a:lnTo>
                <a:lnTo>
                  <a:pt x="1899705" y="34297"/>
                </a:lnTo>
                <a:lnTo>
                  <a:pt x="1944811" y="44576"/>
                </a:lnTo>
                <a:lnTo>
                  <a:pt x="1989414" y="56140"/>
                </a:lnTo>
                <a:lnTo>
                  <a:pt x="2033495" y="68966"/>
                </a:lnTo>
                <a:lnTo>
                  <a:pt x="2077032" y="83035"/>
                </a:lnTo>
                <a:lnTo>
                  <a:pt x="2120004" y="98325"/>
                </a:lnTo>
                <a:lnTo>
                  <a:pt x="2162392" y="114816"/>
                </a:lnTo>
                <a:lnTo>
                  <a:pt x="2204175" y="132489"/>
                </a:lnTo>
                <a:lnTo>
                  <a:pt x="2245331" y="151321"/>
                </a:lnTo>
                <a:lnTo>
                  <a:pt x="2285842" y="171293"/>
                </a:lnTo>
                <a:lnTo>
                  <a:pt x="2325685" y="192384"/>
                </a:lnTo>
                <a:lnTo>
                  <a:pt x="2364841" y="214573"/>
                </a:lnTo>
                <a:lnTo>
                  <a:pt x="2403289" y="237841"/>
                </a:lnTo>
                <a:lnTo>
                  <a:pt x="2441008" y="262166"/>
                </a:lnTo>
                <a:lnTo>
                  <a:pt x="2477979" y="287527"/>
                </a:lnTo>
                <a:lnTo>
                  <a:pt x="2514179" y="313905"/>
                </a:lnTo>
                <a:lnTo>
                  <a:pt x="2549589" y="341279"/>
                </a:lnTo>
                <a:lnTo>
                  <a:pt x="2584189" y="369628"/>
                </a:lnTo>
                <a:lnTo>
                  <a:pt x="2617957" y="398931"/>
                </a:lnTo>
                <a:lnTo>
                  <a:pt x="2650873" y="429169"/>
                </a:lnTo>
                <a:lnTo>
                  <a:pt x="2682917" y="460320"/>
                </a:lnTo>
                <a:lnTo>
                  <a:pt x="2714068" y="492364"/>
                </a:lnTo>
                <a:lnTo>
                  <a:pt x="2744305" y="525280"/>
                </a:lnTo>
                <a:lnTo>
                  <a:pt x="2773609" y="559049"/>
                </a:lnTo>
                <a:lnTo>
                  <a:pt x="2801957" y="593649"/>
                </a:lnTo>
                <a:lnTo>
                  <a:pt x="2829331" y="629059"/>
                </a:lnTo>
                <a:lnTo>
                  <a:pt x="2855708" y="665260"/>
                </a:lnTo>
                <a:lnTo>
                  <a:pt x="2881070" y="702231"/>
                </a:lnTo>
                <a:lnTo>
                  <a:pt x="2905394" y="739950"/>
                </a:lnTo>
                <a:lnTo>
                  <a:pt x="2928662" y="778398"/>
                </a:lnTo>
                <a:lnTo>
                  <a:pt x="2950851" y="817555"/>
                </a:lnTo>
                <a:lnTo>
                  <a:pt x="2971942" y="857398"/>
                </a:lnTo>
                <a:lnTo>
                  <a:pt x="2991913" y="897909"/>
                </a:lnTo>
                <a:lnTo>
                  <a:pt x="3010746" y="939066"/>
                </a:lnTo>
                <a:lnTo>
                  <a:pt x="3028418" y="980849"/>
                </a:lnTo>
                <a:lnTo>
                  <a:pt x="3044909" y="1023237"/>
                </a:lnTo>
                <a:lnTo>
                  <a:pt x="3060199" y="1066210"/>
                </a:lnTo>
                <a:lnTo>
                  <a:pt x="3074268" y="1109748"/>
                </a:lnTo>
                <a:lnTo>
                  <a:pt x="3087094" y="1153828"/>
                </a:lnTo>
                <a:lnTo>
                  <a:pt x="3098657" y="1198432"/>
                </a:lnTo>
                <a:lnTo>
                  <a:pt x="3108937" y="1243539"/>
                </a:lnTo>
                <a:lnTo>
                  <a:pt x="3117913" y="1289127"/>
                </a:lnTo>
                <a:lnTo>
                  <a:pt x="3125564" y="1335177"/>
                </a:lnTo>
                <a:lnTo>
                  <a:pt x="3131870" y="1381668"/>
                </a:lnTo>
                <a:lnTo>
                  <a:pt x="3136811" y="1428579"/>
                </a:lnTo>
                <a:lnTo>
                  <a:pt x="3140365" y="1475890"/>
                </a:lnTo>
                <a:lnTo>
                  <a:pt x="3142513" y="1523580"/>
                </a:lnTo>
                <a:lnTo>
                  <a:pt x="3143234" y="1571629"/>
                </a:lnTo>
                <a:lnTo>
                  <a:pt x="3142513" y="1619676"/>
                </a:lnTo>
                <a:lnTo>
                  <a:pt x="3140365" y="1667364"/>
                </a:lnTo>
                <a:lnTo>
                  <a:pt x="3136811" y="1714672"/>
                </a:lnTo>
                <a:lnTo>
                  <a:pt x="3131870" y="1761581"/>
                </a:lnTo>
                <a:lnTo>
                  <a:pt x="3125564" y="1808070"/>
                </a:lnTo>
                <a:lnTo>
                  <a:pt x="3117912" y="1854118"/>
                </a:lnTo>
                <a:lnTo>
                  <a:pt x="3108936" y="1899705"/>
                </a:lnTo>
                <a:lnTo>
                  <a:pt x="3098656" y="1944810"/>
                </a:lnTo>
                <a:lnTo>
                  <a:pt x="3087092" y="1989412"/>
                </a:lnTo>
                <a:lnTo>
                  <a:pt x="3074266" y="2033491"/>
                </a:lnTo>
                <a:lnTo>
                  <a:pt x="3060197" y="2077027"/>
                </a:lnTo>
                <a:lnTo>
                  <a:pt x="3044907" y="2119998"/>
                </a:lnTo>
                <a:lnTo>
                  <a:pt x="3028415" y="2162385"/>
                </a:lnTo>
                <a:lnTo>
                  <a:pt x="3010743" y="2204167"/>
                </a:lnTo>
                <a:lnTo>
                  <a:pt x="2991910" y="2245323"/>
                </a:lnTo>
                <a:lnTo>
                  <a:pt x="2971938" y="2285833"/>
                </a:lnTo>
                <a:lnTo>
                  <a:pt x="2950847" y="2325675"/>
                </a:lnTo>
                <a:lnTo>
                  <a:pt x="2928657" y="2364831"/>
                </a:lnTo>
                <a:lnTo>
                  <a:pt x="2907643" y="2399555"/>
                </a:lnTo>
                <a:close/>
              </a:path>
            </a:pathLst>
          </a:custGeom>
          <a:solidFill>
            <a:srgbClr val="4AE3FF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836702" y="7887444"/>
            <a:ext cx="3143250" cy="2399665"/>
          </a:xfrm>
          <a:custGeom>
            <a:avLst/>
            <a:gdLst/>
            <a:ahLst/>
            <a:cxnLst/>
            <a:rect l="l" t="t" r="r" b="b"/>
            <a:pathLst>
              <a:path w="3143250" h="2399665">
                <a:moveTo>
                  <a:pt x="2907643" y="2399555"/>
                </a:moveTo>
                <a:lnTo>
                  <a:pt x="235585" y="2399555"/>
                </a:lnTo>
                <a:lnTo>
                  <a:pt x="214571" y="2364830"/>
                </a:lnTo>
                <a:lnTo>
                  <a:pt x="192382" y="2325675"/>
                </a:lnTo>
                <a:lnTo>
                  <a:pt x="171291" y="2285832"/>
                </a:lnTo>
                <a:lnTo>
                  <a:pt x="151320" y="2245323"/>
                </a:lnTo>
                <a:lnTo>
                  <a:pt x="132487" y="2204167"/>
                </a:lnTo>
                <a:lnTo>
                  <a:pt x="114815" y="2162385"/>
                </a:lnTo>
                <a:lnTo>
                  <a:pt x="98324" y="2119998"/>
                </a:lnTo>
                <a:lnTo>
                  <a:pt x="83034" y="2077027"/>
                </a:lnTo>
                <a:lnTo>
                  <a:pt x="68965" y="2033491"/>
                </a:lnTo>
                <a:lnTo>
                  <a:pt x="56139" y="1989412"/>
                </a:lnTo>
                <a:lnTo>
                  <a:pt x="44576" y="1944809"/>
                </a:lnTo>
                <a:lnTo>
                  <a:pt x="34296" y="1899705"/>
                </a:lnTo>
                <a:lnTo>
                  <a:pt x="25320" y="1854118"/>
                </a:lnTo>
                <a:lnTo>
                  <a:pt x="17669" y="1808070"/>
                </a:lnTo>
                <a:lnTo>
                  <a:pt x="11363" y="1761581"/>
                </a:lnTo>
                <a:lnTo>
                  <a:pt x="6422" y="1714672"/>
                </a:lnTo>
                <a:lnTo>
                  <a:pt x="2868" y="1667363"/>
                </a:lnTo>
                <a:lnTo>
                  <a:pt x="720" y="1619675"/>
                </a:lnTo>
                <a:lnTo>
                  <a:pt x="0" y="1571629"/>
                </a:lnTo>
                <a:lnTo>
                  <a:pt x="720" y="1523580"/>
                </a:lnTo>
                <a:lnTo>
                  <a:pt x="2868" y="1475890"/>
                </a:lnTo>
                <a:lnTo>
                  <a:pt x="6422" y="1428579"/>
                </a:lnTo>
                <a:lnTo>
                  <a:pt x="11363" y="1381668"/>
                </a:lnTo>
                <a:lnTo>
                  <a:pt x="17669" y="1335177"/>
                </a:lnTo>
                <a:lnTo>
                  <a:pt x="25320" y="1289127"/>
                </a:lnTo>
                <a:lnTo>
                  <a:pt x="34296" y="1243539"/>
                </a:lnTo>
                <a:lnTo>
                  <a:pt x="44576" y="1198432"/>
                </a:lnTo>
                <a:lnTo>
                  <a:pt x="56139" y="1153828"/>
                </a:lnTo>
                <a:lnTo>
                  <a:pt x="68965" y="1109747"/>
                </a:lnTo>
                <a:lnTo>
                  <a:pt x="83034" y="1066210"/>
                </a:lnTo>
                <a:lnTo>
                  <a:pt x="98324" y="1023237"/>
                </a:lnTo>
                <a:lnTo>
                  <a:pt x="114815" y="980849"/>
                </a:lnTo>
                <a:lnTo>
                  <a:pt x="132487" y="939066"/>
                </a:lnTo>
                <a:lnTo>
                  <a:pt x="151320" y="897909"/>
                </a:lnTo>
                <a:lnTo>
                  <a:pt x="171291" y="857398"/>
                </a:lnTo>
                <a:lnTo>
                  <a:pt x="192382" y="817555"/>
                </a:lnTo>
                <a:lnTo>
                  <a:pt x="214571" y="778398"/>
                </a:lnTo>
                <a:lnTo>
                  <a:pt x="237839" y="739950"/>
                </a:lnTo>
                <a:lnTo>
                  <a:pt x="262163" y="702230"/>
                </a:lnTo>
                <a:lnTo>
                  <a:pt x="287525" y="665260"/>
                </a:lnTo>
                <a:lnTo>
                  <a:pt x="313902" y="629059"/>
                </a:lnTo>
                <a:lnTo>
                  <a:pt x="341276" y="593649"/>
                </a:lnTo>
                <a:lnTo>
                  <a:pt x="369624" y="559049"/>
                </a:lnTo>
                <a:lnTo>
                  <a:pt x="398928" y="525280"/>
                </a:lnTo>
                <a:lnTo>
                  <a:pt x="429165" y="492364"/>
                </a:lnTo>
                <a:lnTo>
                  <a:pt x="460316" y="460320"/>
                </a:lnTo>
                <a:lnTo>
                  <a:pt x="492360" y="429169"/>
                </a:lnTo>
                <a:lnTo>
                  <a:pt x="525276" y="398931"/>
                </a:lnTo>
                <a:lnTo>
                  <a:pt x="559044" y="369628"/>
                </a:lnTo>
                <a:lnTo>
                  <a:pt x="593643" y="341279"/>
                </a:lnTo>
                <a:lnTo>
                  <a:pt x="629054" y="313905"/>
                </a:lnTo>
                <a:lnTo>
                  <a:pt x="665254" y="287527"/>
                </a:lnTo>
                <a:lnTo>
                  <a:pt x="702224" y="262166"/>
                </a:lnTo>
                <a:lnTo>
                  <a:pt x="739944" y="237841"/>
                </a:lnTo>
                <a:lnTo>
                  <a:pt x="778392" y="214573"/>
                </a:lnTo>
                <a:lnTo>
                  <a:pt x="817548" y="192384"/>
                </a:lnTo>
                <a:lnTo>
                  <a:pt x="857391" y="171293"/>
                </a:lnTo>
                <a:lnTo>
                  <a:pt x="897901" y="151321"/>
                </a:lnTo>
                <a:lnTo>
                  <a:pt x="939058" y="132489"/>
                </a:lnTo>
                <a:lnTo>
                  <a:pt x="980841" y="114816"/>
                </a:lnTo>
                <a:lnTo>
                  <a:pt x="1023229" y="98325"/>
                </a:lnTo>
                <a:lnTo>
                  <a:pt x="1066201" y="83035"/>
                </a:lnTo>
                <a:lnTo>
                  <a:pt x="1109738" y="68966"/>
                </a:lnTo>
                <a:lnTo>
                  <a:pt x="1153819" y="56140"/>
                </a:lnTo>
                <a:lnTo>
                  <a:pt x="1198422" y="44576"/>
                </a:lnTo>
                <a:lnTo>
                  <a:pt x="1243528" y="34297"/>
                </a:lnTo>
                <a:lnTo>
                  <a:pt x="1289117" y="25321"/>
                </a:lnTo>
                <a:lnTo>
                  <a:pt x="1335166" y="17669"/>
                </a:lnTo>
                <a:lnTo>
                  <a:pt x="1381657" y="11363"/>
                </a:lnTo>
                <a:lnTo>
                  <a:pt x="1428567" y="6422"/>
                </a:lnTo>
                <a:lnTo>
                  <a:pt x="1475878" y="2868"/>
                </a:lnTo>
                <a:lnTo>
                  <a:pt x="1523568" y="720"/>
                </a:lnTo>
                <a:lnTo>
                  <a:pt x="1571616" y="0"/>
                </a:lnTo>
                <a:lnTo>
                  <a:pt x="1619665" y="720"/>
                </a:lnTo>
                <a:lnTo>
                  <a:pt x="1667355" y="2868"/>
                </a:lnTo>
                <a:lnTo>
                  <a:pt x="1714665" y="6422"/>
                </a:lnTo>
                <a:lnTo>
                  <a:pt x="1761576" y="11363"/>
                </a:lnTo>
                <a:lnTo>
                  <a:pt x="1808067" y="17669"/>
                </a:lnTo>
                <a:lnTo>
                  <a:pt x="1854116" y="25321"/>
                </a:lnTo>
                <a:lnTo>
                  <a:pt x="1899704" y="34297"/>
                </a:lnTo>
                <a:lnTo>
                  <a:pt x="1944810" y="44576"/>
                </a:lnTo>
                <a:lnTo>
                  <a:pt x="1989414" y="56140"/>
                </a:lnTo>
                <a:lnTo>
                  <a:pt x="2033495" y="68966"/>
                </a:lnTo>
                <a:lnTo>
                  <a:pt x="2077031" y="83035"/>
                </a:lnTo>
                <a:lnTo>
                  <a:pt x="2120004" y="98325"/>
                </a:lnTo>
                <a:lnTo>
                  <a:pt x="2162392" y="114816"/>
                </a:lnTo>
                <a:lnTo>
                  <a:pt x="2204175" y="132489"/>
                </a:lnTo>
                <a:lnTo>
                  <a:pt x="2245331" y="151321"/>
                </a:lnTo>
                <a:lnTo>
                  <a:pt x="2285842" y="171293"/>
                </a:lnTo>
                <a:lnTo>
                  <a:pt x="2325685" y="192384"/>
                </a:lnTo>
                <a:lnTo>
                  <a:pt x="2364841" y="214573"/>
                </a:lnTo>
                <a:lnTo>
                  <a:pt x="2403289" y="237841"/>
                </a:lnTo>
                <a:lnTo>
                  <a:pt x="2441008" y="262166"/>
                </a:lnTo>
                <a:lnTo>
                  <a:pt x="2477979" y="287527"/>
                </a:lnTo>
                <a:lnTo>
                  <a:pt x="2514179" y="313905"/>
                </a:lnTo>
                <a:lnTo>
                  <a:pt x="2549589" y="341279"/>
                </a:lnTo>
                <a:lnTo>
                  <a:pt x="2584189" y="369628"/>
                </a:lnTo>
                <a:lnTo>
                  <a:pt x="2617957" y="398931"/>
                </a:lnTo>
                <a:lnTo>
                  <a:pt x="2650873" y="429169"/>
                </a:lnTo>
                <a:lnTo>
                  <a:pt x="2682917" y="460320"/>
                </a:lnTo>
                <a:lnTo>
                  <a:pt x="2714068" y="492364"/>
                </a:lnTo>
                <a:lnTo>
                  <a:pt x="2744305" y="525280"/>
                </a:lnTo>
                <a:lnTo>
                  <a:pt x="2773608" y="559049"/>
                </a:lnTo>
                <a:lnTo>
                  <a:pt x="2801957" y="593649"/>
                </a:lnTo>
                <a:lnTo>
                  <a:pt x="2829330" y="629059"/>
                </a:lnTo>
                <a:lnTo>
                  <a:pt x="2855708" y="665260"/>
                </a:lnTo>
                <a:lnTo>
                  <a:pt x="2881070" y="702231"/>
                </a:lnTo>
                <a:lnTo>
                  <a:pt x="2905394" y="739950"/>
                </a:lnTo>
                <a:lnTo>
                  <a:pt x="2928661" y="778398"/>
                </a:lnTo>
                <a:lnTo>
                  <a:pt x="2950851" y="817555"/>
                </a:lnTo>
                <a:lnTo>
                  <a:pt x="2971941" y="857398"/>
                </a:lnTo>
                <a:lnTo>
                  <a:pt x="2991913" y="897909"/>
                </a:lnTo>
                <a:lnTo>
                  <a:pt x="3010745" y="939066"/>
                </a:lnTo>
                <a:lnTo>
                  <a:pt x="3028418" y="980849"/>
                </a:lnTo>
                <a:lnTo>
                  <a:pt x="3044909" y="1023237"/>
                </a:lnTo>
                <a:lnTo>
                  <a:pt x="3060199" y="1066210"/>
                </a:lnTo>
                <a:lnTo>
                  <a:pt x="3074268" y="1109748"/>
                </a:lnTo>
                <a:lnTo>
                  <a:pt x="3087094" y="1153828"/>
                </a:lnTo>
                <a:lnTo>
                  <a:pt x="3098657" y="1198432"/>
                </a:lnTo>
                <a:lnTo>
                  <a:pt x="3108937" y="1243539"/>
                </a:lnTo>
                <a:lnTo>
                  <a:pt x="3117913" y="1289127"/>
                </a:lnTo>
                <a:lnTo>
                  <a:pt x="3125564" y="1335177"/>
                </a:lnTo>
                <a:lnTo>
                  <a:pt x="3131870" y="1381668"/>
                </a:lnTo>
                <a:lnTo>
                  <a:pt x="3136811" y="1428579"/>
                </a:lnTo>
                <a:lnTo>
                  <a:pt x="3140365" y="1475890"/>
                </a:lnTo>
                <a:lnTo>
                  <a:pt x="3142513" y="1523580"/>
                </a:lnTo>
                <a:lnTo>
                  <a:pt x="3143233" y="1571635"/>
                </a:lnTo>
                <a:lnTo>
                  <a:pt x="3142513" y="1619676"/>
                </a:lnTo>
                <a:lnTo>
                  <a:pt x="3140365" y="1667364"/>
                </a:lnTo>
                <a:lnTo>
                  <a:pt x="3136811" y="1714672"/>
                </a:lnTo>
                <a:lnTo>
                  <a:pt x="3131870" y="1761581"/>
                </a:lnTo>
                <a:lnTo>
                  <a:pt x="3125563" y="1808070"/>
                </a:lnTo>
                <a:lnTo>
                  <a:pt x="3117912" y="1854118"/>
                </a:lnTo>
                <a:lnTo>
                  <a:pt x="3108936" y="1899705"/>
                </a:lnTo>
                <a:lnTo>
                  <a:pt x="3098656" y="1944810"/>
                </a:lnTo>
                <a:lnTo>
                  <a:pt x="3087092" y="1989412"/>
                </a:lnTo>
                <a:lnTo>
                  <a:pt x="3074266" y="2033491"/>
                </a:lnTo>
                <a:lnTo>
                  <a:pt x="3060197" y="2077027"/>
                </a:lnTo>
                <a:lnTo>
                  <a:pt x="3044907" y="2119998"/>
                </a:lnTo>
                <a:lnTo>
                  <a:pt x="3028415" y="2162385"/>
                </a:lnTo>
                <a:lnTo>
                  <a:pt x="3010743" y="2204167"/>
                </a:lnTo>
                <a:lnTo>
                  <a:pt x="2991910" y="2245323"/>
                </a:lnTo>
                <a:lnTo>
                  <a:pt x="2971938" y="2285833"/>
                </a:lnTo>
                <a:lnTo>
                  <a:pt x="2950847" y="2325675"/>
                </a:lnTo>
                <a:lnTo>
                  <a:pt x="2928657" y="2364831"/>
                </a:lnTo>
                <a:lnTo>
                  <a:pt x="2907643" y="2399555"/>
                </a:lnTo>
                <a:close/>
              </a:path>
            </a:pathLst>
          </a:custGeom>
          <a:solidFill>
            <a:srgbClr val="4AE3FF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647100" y="7887444"/>
            <a:ext cx="3143250" cy="2399665"/>
          </a:xfrm>
          <a:custGeom>
            <a:avLst/>
            <a:gdLst/>
            <a:ahLst/>
            <a:cxnLst/>
            <a:rect l="l" t="t" r="r" b="b"/>
            <a:pathLst>
              <a:path w="3143250" h="2399665">
                <a:moveTo>
                  <a:pt x="2907642" y="2399554"/>
                </a:moveTo>
                <a:lnTo>
                  <a:pt x="235585" y="2399554"/>
                </a:lnTo>
                <a:lnTo>
                  <a:pt x="214571" y="2364830"/>
                </a:lnTo>
                <a:lnTo>
                  <a:pt x="192382" y="2325675"/>
                </a:lnTo>
                <a:lnTo>
                  <a:pt x="171291" y="2285832"/>
                </a:lnTo>
                <a:lnTo>
                  <a:pt x="151319" y="2245323"/>
                </a:lnTo>
                <a:lnTo>
                  <a:pt x="132487" y="2204167"/>
                </a:lnTo>
                <a:lnTo>
                  <a:pt x="114815" y="2162385"/>
                </a:lnTo>
                <a:lnTo>
                  <a:pt x="98323" y="2119998"/>
                </a:lnTo>
                <a:lnTo>
                  <a:pt x="83033" y="2077027"/>
                </a:lnTo>
                <a:lnTo>
                  <a:pt x="68965" y="2033491"/>
                </a:lnTo>
                <a:lnTo>
                  <a:pt x="56139" y="1989412"/>
                </a:lnTo>
                <a:lnTo>
                  <a:pt x="44575" y="1944809"/>
                </a:lnTo>
                <a:lnTo>
                  <a:pt x="34296" y="1899705"/>
                </a:lnTo>
                <a:lnTo>
                  <a:pt x="25320" y="1854118"/>
                </a:lnTo>
                <a:lnTo>
                  <a:pt x="17668" y="1808070"/>
                </a:lnTo>
                <a:lnTo>
                  <a:pt x="11362" y="1761581"/>
                </a:lnTo>
                <a:lnTo>
                  <a:pt x="6422" y="1714672"/>
                </a:lnTo>
                <a:lnTo>
                  <a:pt x="2867" y="1667363"/>
                </a:lnTo>
                <a:lnTo>
                  <a:pt x="719" y="1619675"/>
                </a:lnTo>
                <a:lnTo>
                  <a:pt x="0" y="1571588"/>
                </a:lnTo>
                <a:lnTo>
                  <a:pt x="719" y="1523580"/>
                </a:lnTo>
                <a:lnTo>
                  <a:pt x="2867" y="1475890"/>
                </a:lnTo>
                <a:lnTo>
                  <a:pt x="6422" y="1428579"/>
                </a:lnTo>
                <a:lnTo>
                  <a:pt x="11362" y="1381668"/>
                </a:lnTo>
                <a:lnTo>
                  <a:pt x="17668" y="1335177"/>
                </a:lnTo>
                <a:lnTo>
                  <a:pt x="25320" y="1289127"/>
                </a:lnTo>
                <a:lnTo>
                  <a:pt x="34296" y="1243539"/>
                </a:lnTo>
                <a:lnTo>
                  <a:pt x="44575" y="1198432"/>
                </a:lnTo>
                <a:lnTo>
                  <a:pt x="56139" y="1153828"/>
                </a:lnTo>
                <a:lnTo>
                  <a:pt x="68965" y="1109747"/>
                </a:lnTo>
                <a:lnTo>
                  <a:pt x="83033" y="1066210"/>
                </a:lnTo>
                <a:lnTo>
                  <a:pt x="98323" y="1023237"/>
                </a:lnTo>
                <a:lnTo>
                  <a:pt x="114815" y="980849"/>
                </a:lnTo>
                <a:lnTo>
                  <a:pt x="132487" y="939066"/>
                </a:lnTo>
                <a:lnTo>
                  <a:pt x="151319" y="897909"/>
                </a:lnTo>
                <a:lnTo>
                  <a:pt x="171291" y="857398"/>
                </a:lnTo>
                <a:lnTo>
                  <a:pt x="192382" y="817555"/>
                </a:lnTo>
                <a:lnTo>
                  <a:pt x="214571" y="778398"/>
                </a:lnTo>
                <a:lnTo>
                  <a:pt x="237838" y="739950"/>
                </a:lnTo>
                <a:lnTo>
                  <a:pt x="262163" y="702230"/>
                </a:lnTo>
                <a:lnTo>
                  <a:pt x="287524" y="665260"/>
                </a:lnTo>
                <a:lnTo>
                  <a:pt x="313902" y="629059"/>
                </a:lnTo>
                <a:lnTo>
                  <a:pt x="341275" y="593649"/>
                </a:lnTo>
                <a:lnTo>
                  <a:pt x="369624" y="559049"/>
                </a:lnTo>
                <a:lnTo>
                  <a:pt x="398927" y="525280"/>
                </a:lnTo>
                <a:lnTo>
                  <a:pt x="429164" y="492364"/>
                </a:lnTo>
                <a:lnTo>
                  <a:pt x="460315" y="460320"/>
                </a:lnTo>
                <a:lnTo>
                  <a:pt x="492359" y="429169"/>
                </a:lnTo>
                <a:lnTo>
                  <a:pt x="525275" y="398931"/>
                </a:lnTo>
                <a:lnTo>
                  <a:pt x="559044" y="369628"/>
                </a:lnTo>
                <a:lnTo>
                  <a:pt x="593643" y="341279"/>
                </a:lnTo>
                <a:lnTo>
                  <a:pt x="629053" y="313905"/>
                </a:lnTo>
                <a:lnTo>
                  <a:pt x="665254" y="287527"/>
                </a:lnTo>
                <a:lnTo>
                  <a:pt x="702224" y="262166"/>
                </a:lnTo>
                <a:lnTo>
                  <a:pt x="739943" y="237841"/>
                </a:lnTo>
                <a:lnTo>
                  <a:pt x="778391" y="214573"/>
                </a:lnTo>
                <a:lnTo>
                  <a:pt x="817547" y="192384"/>
                </a:lnTo>
                <a:lnTo>
                  <a:pt x="857391" y="171293"/>
                </a:lnTo>
                <a:lnTo>
                  <a:pt x="897901" y="151321"/>
                </a:lnTo>
                <a:lnTo>
                  <a:pt x="939058" y="132489"/>
                </a:lnTo>
                <a:lnTo>
                  <a:pt x="980840" y="114816"/>
                </a:lnTo>
                <a:lnTo>
                  <a:pt x="1023228" y="98325"/>
                </a:lnTo>
                <a:lnTo>
                  <a:pt x="1066201" y="83035"/>
                </a:lnTo>
                <a:lnTo>
                  <a:pt x="1109738" y="68966"/>
                </a:lnTo>
                <a:lnTo>
                  <a:pt x="1153818" y="56140"/>
                </a:lnTo>
                <a:lnTo>
                  <a:pt x="1198422" y="44576"/>
                </a:lnTo>
                <a:lnTo>
                  <a:pt x="1243528" y="34297"/>
                </a:lnTo>
                <a:lnTo>
                  <a:pt x="1289116" y="25321"/>
                </a:lnTo>
                <a:lnTo>
                  <a:pt x="1335166" y="17669"/>
                </a:lnTo>
                <a:lnTo>
                  <a:pt x="1381656" y="11363"/>
                </a:lnTo>
                <a:lnTo>
                  <a:pt x="1428567" y="6422"/>
                </a:lnTo>
                <a:lnTo>
                  <a:pt x="1475877" y="2868"/>
                </a:lnTo>
                <a:lnTo>
                  <a:pt x="1523567" y="720"/>
                </a:lnTo>
                <a:lnTo>
                  <a:pt x="1571616" y="0"/>
                </a:lnTo>
                <a:lnTo>
                  <a:pt x="1619664" y="720"/>
                </a:lnTo>
                <a:lnTo>
                  <a:pt x="1667354" y="2868"/>
                </a:lnTo>
                <a:lnTo>
                  <a:pt x="1714665" y="6422"/>
                </a:lnTo>
                <a:lnTo>
                  <a:pt x="1761576" y="11363"/>
                </a:lnTo>
                <a:lnTo>
                  <a:pt x="1808066" y="17669"/>
                </a:lnTo>
                <a:lnTo>
                  <a:pt x="1854116" y="25321"/>
                </a:lnTo>
                <a:lnTo>
                  <a:pt x="1899704" y="34297"/>
                </a:lnTo>
                <a:lnTo>
                  <a:pt x="1944810" y="44576"/>
                </a:lnTo>
                <a:lnTo>
                  <a:pt x="1989414" y="56140"/>
                </a:lnTo>
                <a:lnTo>
                  <a:pt x="2033494" y="68966"/>
                </a:lnTo>
                <a:lnTo>
                  <a:pt x="2077031" y="83035"/>
                </a:lnTo>
                <a:lnTo>
                  <a:pt x="2120004" y="98325"/>
                </a:lnTo>
                <a:lnTo>
                  <a:pt x="2162391" y="114816"/>
                </a:lnTo>
                <a:lnTo>
                  <a:pt x="2204174" y="132489"/>
                </a:lnTo>
                <a:lnTo>
                  <a:pt x="2245331" y="151321"/>
                </a:lnTo>
                <a:lnTo>
                  <a:pt x="2285841" y="171293"/>
                </a:lnTo>
                <a:lnTo>
                  <a:pt x="2325685" y="192384"/>
                </a:lnTo>
                <a:lnTo>
                  <a:pt x="2364841" y="214573"/>
                </a:lnTo>
                <a:lnTo>
                  <a:pt x="2403289" y="237841"/>
                </a:lnTo>
                <a:lnTo>
                  <a:pt x="2441008" y="262166"/>
                </a:lnTo>
                <a:lnTo>
                  <a:pt x="2477978" y="287527"/>
                </a:lnTo>
                <a:lnTo>
                  <a:pt x="2514179" y="313905"/>
                </a:lnTo>
                <a:lnTo>
                  <a:pt x="2549589" y="341279"/>
                </a:lnTo>
                <a:lnTo>
                  <a:pt x="2584188" y="369628"/>
                </a:lnTo>
                <a:lnTo>
                  <a:pt x="2617956" y="398931"/>
                </a:lnTo>
                <a:lnTo>
                  <a:pt x="2650873" y="429169"/>
                </a:lnTo>
                <a:lnTo>
                  <a:pt x="2682917" y="460320"/>
                </a:lnTo>
                <a:lnTo>
                  <a:pt x="2714067" y="492364"/>
                </a:lnTo>
                <a:lnTo>
                  <a:pt x="2744305" y="525280"/>
                </a:lnTo>
                <a:lnTo>
                  <a:pt x="2773608" y="559049"/>
                </a:lnTo>
                <a:lnTo>
                  <a:pt x="2801957" y="593649"/>
                </a:lnTo>
                <a:lnTo>
                  <a:pt x="2829330" y="629059"/>
                </a:lnTo>
                <a:lnTo>
                  <a:pt x="2855708" y="665260"/>
                </a:lnTo>
                <a:lnTo>
                  <a:pt x="2881069" y="702231"/>
                </a:lnTo>
                <a:lnTo>
                  <a:pt x="2905394" y="739950"/>
                </a:lnTo>
                <a:lnTo>
                  <a:pt x="2928661" y="778398"/>
                </a:lnTo>
                <a:lnTo>
                  <a:pt x="2950850" y="817555"/>
                </a:lnTo>
                <a:lnTo>
                  <a:pt x="2971941" y="857398"/>
                </a:lnTo>
                <a:lnTo>
                  <a:pt x="2991913" y="897909"/>
                </a:lnTo>
                <a:lnTo>
                  <a:pt x="3010745" y="939066"/>
                </a:lnTo>
                <a:lnTo>
                  <a:pt x="3028417" y="980849"/>
                </a:lnTo>
                <a:lnTo>
                  <a:pt x="3044908" y="1023237"/>
                </a:lnTo>
                <a:lnTo>
                  <a:pt x="3060199" y="1066210"/>
                </a:lnTo>
                <a:lnTo>
                  <a:pt x="3074267" y="1109748"/>
                </a:lnTo>
                <a:lnTo>
                  <a:pt x="3087093" y="1153828"/>
                </a:lnTo>
                <a:lnTo>
                  <a:pt x="3098656" y="1198432"/>
                </a:lnTo>
                <a:lnTo>
                  <a:pt x="3108936" y="1243539"/>
                </a:lnTo>
                <a:lnTo>
                  <a:pt x="3117912" y="1289127"/>
                </a:lnTo>
                <a:lnTo>
                  <a:pt x="3125563" y="1335177"/>
                </a:lnTo>
                <a:lnTo>
                  <a:pt x="3131870" y="1381668"/>
                </a:lnTo>
                <a:lnTo>
                  <a:pt x="3136810" y="1428579"/>
                </a:lnTo>
                <a:lnTo>
                  <a:pt x="3140365" y="1475890"/>
                </a:lnTo>
                <a:lnTo>
                  <a:pt x="3142512" y="1523580"/>
                </a:lnTo>
                <a:lnTo>
                  <a:pt x="3143232" y="1571630"/>
                </a:lnTo>
                <a:lnTo>
                  <a:pt x="3142512" y="1619676"/>
                </a:lnTo>
                <a:lnTo>
                  <a:pt x="3140365" y="1667364"/>
                </a:lnTo>
                <a:lnTo>
                  <a:pt x="3136810" y="1714672"/>
                </a:lnTo>
                <a:lnTo>
                  <a:pt x="3131869" y="1761581"/>
                </a:lnTo>
                <a:lnTo>
                  <a:pt x="3125563" y="1808070"/>
                </a:lnTo>
                <a:lnTo>
                  <a:pt x="3117911" y="1854118"/>
                </a:lnTo>
                <a:lnTo>
                  <a:pt x="3108935" y="1899705"/>
                </a:lnTo>
                <a:lnTo>
                  <a:pt x="3098655" y="1944810"/>
                </a:lnTo>
                <a:lnTo>
                  <a:pt x="3087092" y="1989412"/>
                </a:lnTo>
                <a:lnTo>
                  <a:pt x="3074265" y="2033491"/>
                </a:lnTo>
                <a:lnTo>
                  <a:pt x="3060197" y="2077027"/>
                </a:lnTo>
                <a:lnTo>
                  <a:pt x="3044906" y="2119998"/>
                </a:lnTo>
                <a:lnTo>
                  <a:pt x="3028415" y="2162385"/>
                </a:lnTo>
                <a:lnTo>
                  <a:pt x="3010742" y="2204167"/>
                </a:lnTo>
                <a:lnTo>
                  <a:pt x="2991910" y="2245323"/>
                </a:lnTo>
                <a:lnTo>
                  <a:pt x="2971937" y="2285833"/>
                </a:lnTo>
                <a:lnTo>
                  <a:pt x="2950846" y="2325675"/>
                </a:lnTo>
                <a:lnTo>
                  <a:pt x="2928657" y="2364831"/>
                </a:lnTo>
                <a:lnTo>
                  <a:pt x="2907642" y="2399554"/>
                </a:lnTo>
                <a:close/>
              </a:path>
            </a:pathLst>
          </a:custGeom>
          <a:solidFill>
            <a:srgbClr val="4AE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016000" y="2779190"/>
            <a:ext cx="11176000" cy="4692310"/>
          </a:xfrm>
          <a:prstGeom prst="rect">
            <a:avLst/>
          </a:prstGeom>
        </p:spPr>
        <p:txBody>
          <a:bodyPr vert="horz" wrap="square" lIns="0" tIns="2451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30"/>
              </a:spcBef>
            </a:pPr>
            <a:r>
              <a:rPr sz="5550" kern="0" dirty="0">
                <a:solidFill>
                  <a:srgbClr val="4AE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ING. </a:t>
            </a:r>
            <a:r>
              <a:rPr lang="cs-CZ" sz="5550" kern="0" dirty="0">
                <a:solidFill>
                  <a:srgbClr val="4AE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MIROSLAV KOSTROUN</a:t>
            </a:r>
            <a:endParaRPr sz="555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739"/>
              </a:spcBef>
            </a:pPr>
            <a:r>
              <a:rPr lang="cs-CZ" sz="5250" dirty="0">
                <a:solidFill>
                  <a:srgbClr val="FFFFFF"/>
                </a:solidFill>
                <a:latin typeface="Arial M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Miroslav.Kostroun@</a:t>
            </a:r>
            <a:r>
              <a:rPr lang="cs-CZ" sz="5250" dirty="0">
                <a:solidFill>
                  <a:srgbClr val="FFFFFF"/>
                </a:solidFill>
                <a:latin typeface="Arial MT"/>
              </a:rPr>
              <a:t>karvina.cz</a:t>
            </a:r>
            <a:endParaRPr sz="5250" dirty="0">
              <a:solidFill>
                <a:srgbClr val="FFFFFF"/>
              </a:solidFill>
              <a:latin typeface="Arial MT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445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5550" dirty="0">
                <a:solidFill>
                  <a:srgbClr val="4AE3FF"/>
                </a:solidFill>
                <a:latin typeface="Arial MT"/>
                <a:cs typeface="Arial MT"/>
              </a:rPr>
              <a:t>MGR. HANA TRÁVN</a:t>
            </a:r>
            <a:r>
              <a:rPr lang="cs-CZ" sz="5550" dirty="0">
                <a:solidFill>
                  <a:srgbClr val="4AE3FF"/>
                </a:solidFill>
                <a:latin typeface="Arial MT"/>
                <a:cs typeface="Arial MT"/>
              </a:rPr>
              <a:t>ÍČ</a:t>
            </a:r>
            <a:r>
              <a:rPr sz="5550" dirty="0">
                <a:solidFill>
                  <a:srgbClr val="4AE3FF"/>
                </a:solidFill>
                <a:latin typeface="Arial MT"/>
                <a:cs typeface="Arial MT"/>
              </a:rPr>
              <a:t>KOVÁ</a:t>
            </a:r>
            <a:endParaRPr sz="555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745"/>
              </a:spcBef>
            </a:pPr>
            <a:r>
              <a:rPr sz="5250" dirty="0" err="1">
                <a:solidFill>
                  <a:srgbClr val="FFFFFF"/>
                </a:solidFill>
                <a:latin typeface="Arial M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travnickova</a:t>
            </a:r>
            <a:r>
              <a:rPr sz="5250" dirty="0">
                <a:solidFill>
                  <a:srgbClr val="FFFFFF"/>
                </a:solidFill>
                <a:latin typeface="Arial M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cs-CZ" sz="5250" dirty="0" err="1">
                <a:solidFill>
                  <a:srgbClr val="FFFFFF"/>
                </a:solidFill>
                <a:latin typeface="Arial M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asitis</a:t>
            </a:r>
            <a:r>
              <a:rPr sz="5250" dirty="0">
                <a:solidFill>
                  <a:srgbClr val="FFFFFF"/>
                </a:solidFill>
                <a:latin typeface="Arial M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.cz</a:t>
            </a:r>
            <a:endParaRPr sz="5250" dirty="0">
              <a:solidFill>
                <a:srgbClr val="FFFFFF"/>
              </a:solidFill>
              <a:latin typeface="Arial M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3498850"/>
          </a:xfrm>
          <a:custGeom>
            <a:avLst/>
            <a:gdLst/>
            <a:ahLst/>
            <a:cxnLst/>
            <a:rect l="l" t="t" r="r" b="b"/>
            <a:pathLst>
              <a:path w="18288000" h="3498850">
                <a:moveTo>
                  <a:pt x="0" y="3498234"/>
                </a:moveTo>
                <a:lnTo>
                  <a:pt x="18287998" y="3498234"/>
                </a:lnTo>
                <a:lnTo>
                  <a:pt x="18287998" y="0"/>
                </a:lnTo>
                <a:lnTo>
                  <a:pt x="0" y="0"/>
                </a:lnTo>
                <a:lnTo>
                  <a:pt x="0" y="3498234"/>
                </a:lnTo>
                <a:close/>
              </a:path>
            </a:pathLst>
          </a:custGeom>
          <a:solidFill>
            <a:srgbClr val="4AE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584460"/>
            <a:ext cx="18288000" cy="6750666"/>
          </a:xfrm>
          <a:custGeom>
            <a:avLst/>
            <a:gdLst/>
            <a:ahLst/>
            <a:cxnLst/>
            <a:rect l="l" t="t" r="r" b="b"/>
            <a:pathLst>
              <a:path w="18288000" h="6024880">
                <a:moveTo>
                  <a:pt x="0" y="6024883"/>
                </a:moveTo>
                <a:lnTo>
                  <a:pt x="18287998" y="6024883"/>
                </a:lnTo>
                <a:lnTo>
                  <a:pt x="18287998" y="0"/>
                </a:lnTo>
                <a:lnTo>
                  <a:pt x="0" y="0"/>
                </a:lnTo>
                <a:lnTo>
                  <a:pt x="0" y="6024883"/>
                </a:lnTo>
                <a:close/>
              </a:path>
            </a:pathLst>
          </a:custGeom>
          <a:solidFill>
            <a:srgbClr val="4AE3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016000" y="895532"/>
            <a:ext cx="7563484" cy="1016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0" b="1" dirty="0">
                <a:solidFill>
                  <a:srgbClr val="FFFFFF"/>
                </a:solidFill>
                <a:latin typeface="Arial"/>
                <a:cs typeface="Arial"/>
              </a:rPr>
              <a:t>POSTUP PŘÍPRAV</a:t>
            </a:r>
            <a:endParaRPr sz="6500" dirty="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0" y="3298447"/>
            <a:ext cx="18288000" cy="552450"/>
            <a:chOff x="0" y="3298447"/>
            <a:chExt cx="18288000" cy="552450"/>
          </a:xfrm>
        </p:grpSpPr>
        <p:sp>
          <p:nvSpPr>
            <p:cNvPr id="6" name="object 6"/>
            <p:cNvSpPr/>
            <p:nvPr/>
          </p:nvSpPr>
          <p:spPr>
            <a:xfrm>
              <a:off x="0" y="3498234"/>
              <a:ext cx="18288000" cy="38100"/>
            </a:xfrm>
            <a:custGeom>
              <a:avLst/>
              <a:gdLst/>
              <a:ahLst/>
              <a:cxnLst/>
              <a:rect l="l" t="t" r="r" b="b"/>
              <a:pathLst>
                <a:path w="18288000" h="38100">
                  <a:moveTo>
                    <a:pt x="0" y="0"/>
                  </a:moveTo>
                  <a:lnTo>
                    <a:pt x="18287999" y="0"/>
                  </a:lnTo>
                  <a:lnTo>
                    <a:pt x="18287999" y="38099"/>
                  </a:lnTo>
                  <a:lnTo>
                    <a:pt x="0" y="380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200700" y="3460625"/>
              <a:ext cx="447040" cy="390525"/>
            </a:xfrm>
            <a:custGeom>
              <a:avLst/>
              <a:gdLst/>
              <a:ahLst/>
              <a:cxnLst/>
              <a:rect l="l" t="t" r="r" b="b"/>
              <a:pathLst>
                <a:path w="447039" h="390525">
                  <a:moveTo>
                    <a:pt x="0" y="0"/>
                  </a:moveTo>
                  <a:lnTo>
                    <a:pt x="446753" y="0"/>
                  </a:lnTo>
                  <a:lnTo>
                    <a:pt x="223372" y="3902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1F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288474" y="3298447"/>
              <a:ext cx="271780" cy="273685"/>
            </a:xfrm>
            <a:custGeom>
              <a:avLst/>
              <a:gdLst/>
              <a:ahLst/>
              <a:cxnLst/>
              <a:rect l="l" t="t" r="r" b="b"/>
              <a:pathLst>
                <a:path w="271780" h="273685">
                  <a:moveTo>
                    <a:pt x="0" y="136786"/>
                  </a:moveTo>
                  <a:lnTo>
                    <a:pt x="5837" y="97079"/>
                  </a:lnTo>
                  <a:lnTo>
                    <a:pt x="22853" y="60792"/>
                  </a:lnTo>
                  <a:lnTo>
                    <a:pt x="49576" y="31047"/>
                  </a:lnTo>
                  <a:lnTo>
                    <a:pt x="83709" y="10412"/>
                  </a:lnTo>
                  <a:lnTo>
                    <a:pt x="122310" y="657"/>
                  </a:lnTo>
                  <a:lnTo>
                    <a:pt x="135602" y="0"/>
                  </a:lnTo>
                  <a:lnTo>
                    <a:pt x="142264" y="164"/>
                  </a:lnTo>
                  <a:lnTo>
                    <a:pt x="181278" y="7992"/>
                  </a:lnTo>
                  <a:lnTo>
                    <a:pt x="216387" y="26922"/>
                  </a:lnTo>
                  <a:lnTo>
                    <a:pt x="244515" y="55295"/>
                  </a:lnTo>
                  <a:lnTo>
                    <a:pt x="263281" y="90711"/>
                  </a:lnTo>
                  <a:lnTo>
                    <a:pt x="271041" y="130066"/>
                  </a:lnTo>
                  <a:lnTo>
                    <a:pt x="271204" y="136786"/>
                  </a:lnTo>
                  <a:lnTo>
                    <a:pt x="271041" y="143506"/>
                  </a:lnTo>
                  <a:lnTo>
                    <a:pt x="263281" y="182861"/>
                  </a:lnTo>
                  <a:lnTo>
                    <a:pt x="244515" y="218277"/>
                  </a:lnTo>
                  <a:lnTo>
                    <a:pt x="216387" y="246650"/>
                  </a:lnTo>
                  <a:lnTo>
                    <a:pt x="181278" y="265580"/>
                  </a:lnTo>
                  <a:lnTo>
                    <a:pt x="142264" y="273408"/>
                  </a:lnTo>
                  <a:lnTo>
                    <a:pt x="135602" y="273573"/>
                  </a:lnTo>
                  <a:lnTo>
                    <a:pt x="128940" y="273408"/>
                  </a:lnTo>
                  <a:lnTo>
                    <a:pt x="89926" y="265580"/>
                  </a:lnTo>
                  <a:lnTo>
                    <a:pt x="54817" y="246650"/>
                  </a:lnTo>
                  <a:lnTo>
                    <a:pt x="26689" y="218277"/>
                  </a:lnTo>
                  <a:lnTo>
                    <a:pt x="7923" y="182861"/>
                  </a:lnTo>
                  <a:lnTo>
                    <a:pt x="162" y="143506"/>
                  </a:lnTo>
                  <a:lnTo>
                    <a:pt x="0" y="1367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269548" y="3460625"/>
              <a:ext cx="447040" cy="390525"/>
            </a:xfrm>
            <a:custGeom>
              <a:avLst/>
              <a:gdLst/>
              <a:ahLst/>
              <a:cxnLst/>
              <a:rect l="l" t="t" r="r" b="b"/>
              <a:pathLst>
                <a:path w="447039" h="390525">
                  <a:moveTo>
                    <a:pt x="0" y="0"/>
                  </a:moveTo>
                  <a:lnTo>
                    <a:pt x="446753" y="0"/>
                  </a:lnTo>
                  <a:lnTo>
                    <a:pt x="223372" y="3902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1F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357322" y="3298447"/>
              <a:ext cx="271780" cy="273685"/>
            </a:xfrm>
            <a:custGeom>
              <a:avLst/>
              <a:gdLst/>
              <a:ahLst/>
              <a:cxnLst/>
              <a:rect l="l" t="t" r="r" b="b"/>
              <a:pathLst>
                <a:path w="271779" h="273685">
                  <a:moveTo>
                    <a:pt x="0" y="136786"/>
                  </a:moveTo>
                  <a:lnTo>
                    <a:pt x="5837" y="97079"/>
                  </a:lnTo>
                  <a:lnTo>
                    <a:pt x="22853" y="60792"/>
                  </a:lnTo>
                  <a:lnTo>
                    <a:pt x="49576" y="31047"/>
                  </a:lnTo>
                  <a:lnTo>
                    <a:pt x="83709" y="10412"/>
                  </a:lnTo>
                  <a:lnTo>
                    <a:pt x="122310" y="657"/>
                  </a:lnTo>
                  <a:lnTo>
                    <a:pt x="135602" y="0"/>
                  </a:lnTo>
                  <a:lnTo>
                    <a:pt x="142264" y="164"/>
                  </a:lnTo>
                  <a:lnTo>
                    <a:pt x="181278" y="7992"/>
                  </a:lnTo>
                  <a:lnTo>
                    <a:pt x="216387" y="26922"/>
                  </a:lnTo>
                  <a:lnTo>
                    <a:pt x="244515" y="55295"/>
                  </a:lnTo>
                  <a:lnTo>
                    <a:pt x="263281" y="90711"/>
                  </a:lnTo>
                  <a:lnTo>
                    <a:pt x="271041" y="130066"/>
                  </a:lnTo>
                  <a:lnTo>
                    <a:pt x="271204" y="136786"/>
                  </a:lnTo>
                  <a:lnTo>
                    <a:pt x="271041" y="143506"/>
                  </a:lnTo>
                  <a:lnTo>
                    <a:pt x="263281" y="182861"/>
                  </a:lnTo>
                  <a:lnTo>
                    <a:pt x="244515" y="218277"/>
                  </a:lnTo>
                  <a:lnTo>
                    <a:pt x="216387" y="246650"/>
                  </a:lnTo>
                  <a:lnTo>
                    <a:pt x="181278" y="265580"/>
                  </a:lnTo>
                  <a:lnTo>
                    <a:pt x="142264" y="273408"/>
                  </a:lnTo>
                  <a:lnTo>
                    <a:pt x="135602" y="273573"/>
                  </a:lnTo>
                  <a:lnTo>
                    <a:pt x="128940" y="273408"/>
                  </a:lnTo>
                  <a:lnTo>
                    <a:pt x="89926" y="265580"/>
                  </a:lnTo>
                  <a:lnTo>
                    <a:pt x="54817" y="246650"/>
                  </a:lnTo>
                  <a:lnTo>
                    <a:pt x="26689" y="218277"/>
                  </a:lnTo>
                  <a:lnTo>
                    <a:pt x="7923" y="182861"/>
                  </a:lnTo>
                  <a:lnTo>
                    <a:pt x="162" y="143506"/>
                  </a:lnTo>
                  <a:lnTo>
                    <a:pt x="0" y="1367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338395" y="3460625"/>
              <a:ext cx="447040" cy="390525"/>
            </a:xfrm>
            <a:custGeom>
              <a:avLst/>
              <a:gdLst/>
              <a:ahLst/>
              <a:cxnLst/>
              <a:rect l="l" t="t" r="r" b="b"/>
              <a:pathLst>
                <a:path w="447040" h="390525">
                  <a:moveTo>
                    <a:pt x="0" y="0"/>
                  </a:moveTo>
                  <a:lnTo>
                    <a:pt x="446753" y="0"/>
                  </a:lnTo>
                  <a:lnTo>
                    <a:pt x="223372" y="3902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1F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426169" y="3298447"/>
              <a:ext cx="271780" cy="273685"/>
            </a:xfrm>
            <a:custGeom>
              <a:avLst/>
              <a:gdLst/>
              <a:ahLst/>
              <a:cxnLst/>
              <a:rect l="l" t="t" r="r" b="b"/>
              <a:pathLst>
                <a:path w="271779" h="273685">
                  <a:moveTo>
                    <a:pt x="0" y="136786"/>
                  </a:moveTo>
                  <a:lnTo>
                    <a:pt x="5837" y="97079"/>
                  </a:lnTo>
                  <a:lnTo>
                    <a:pt x="22853" y="60792"/>
                  </a:lnTo>
                  <a:lnTo>
                    <a:pt x="49576" y="31047"/>
                  </a:lnTo>
                  <a:lnTo>
                    <a:pt x="83709" y="10412"/>
                  </a:lnTo>
                  <a:lnTo>
                    <a:pt x="122310" y="657"/>
                  </a:lnTo>
                  <a:lnTo>
                    <a:pt x="135602" y="0"/>
                  </a:lnTo>
                  <a:lnTo>
                    <a:pt x="142264" y="164"/>
                  </a:lnTo>
                  <a:lnTo>
                    <a:pt x="181278" y="7992"/>
                  </a:lnTo>
                  <a:lnTo>
                    <a:pt x="216387" y="26922"/>
                  </a:lnTo>
                  <a:lnTo>
                    <a:pt x="244515" y="55295"/>
                  </a:lnTo>
                  <a:lnTo>
                    <a:pt x="263281" y="90711"/>
                  </a:lnTo>
                  <a:lnTo>
                    <a:pt x="271041" y="130066"/>
                  </a:lnTo>
                  <a:lnTo>
                    <a:pt x="271204" y="136786"/>
                  </a:lnTo>
                  <a:lnTo>
                    <a:pt x="271041" y="143506"/>
                  </a:lnTo>
                  <a:lnTo>
                    <a:pt x="263281" y="182861"/>
                  </a:lnTo>
                  <a:lnTo>
                    <a:pt x="244515" y="218277"/>
                  </a:lnTo>
                  <a:lnTo>
                    <a:pt x="216387" y="246650"/>
                  </a:lnTo>
                  <a:lnTo>
                    <a:pt x="181278" y="265580"/>
                  </a:lnTo>
                  <a:lnTo>
                    <a:pt x="142264" y="273408"/>
                  </a:lnTo>
                  <a:lnTo>
                    <a:pt x="135602" y="273573"/>
                  </a:lnTo>
                  <a:lnTo>
                    <a:pt x="128940" y="273408"/>
                  </a:lnTo>
                  <a:lnTo>
                    <a:pt x="89926" y="265580"/>
                  </a:lnTo>
                  <a:lnTo>
                    <a:pt x="54817" y="246650"/>
                  </a:lnTo>
                  <a:lnTo>
                    <a:pt x="26689" y="218277"/>
                  </a:lnTo>
                  <a:lnTo>
                    <a:pt x="7923" y="182861"/>
                  </a:lnTo>
                  <a:lnTo>
                    <a:pt x="162" y="143506"/>
                  </a:lnTo>
                  <a:lnTo>
                    <a:pt x="0" y="1367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3407243" y="3460625"/>
              <a:ext cx="447040" cy="390525"/>
            </a:xfrm>
            <a:custGeom>
              <a:avLst/>
              <a:gdLst/>
              <a:ahLst/>
              <a:cxnLst/>
              <a:rect l="l" t="t" r="r" b="b"/>
              <a:pathLst>
                <a:path w="447040" h="390525">
                  <a:moveTo>
                    <a:pt x="0" y="0"/>
                  </a:moveTo>
                  <a:lnTo>
                    <a:pt x="446753" y="0"/>
                  </a:lnTo>
                  <a:lnTo>
                    <a:pt x="223372" y="3902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1F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3495018" y="3298447"/>
              <a:ext cx="271780" cy="273685"/>
            </a:xfrm>
            <a:custGeom>
              <a:avLst/>
              <a:gdLst/>
              <a:ahLst/>
              <a:cxnLst/>
              <a:rect l="l" t="t" r="r" b="b"/>
              <a:pathLst>
                <a:path w="271780" h="273685">
                  <a:moveTo>
                    <a:pt x="0" y="136786"/>
                  </a:moveTo>
                  <a:lnTo>
                    <a:pt x="5837" y="97079"/>
                  </a:lnTo>
                  <a:lnTo>
                    <a:pt x="22853" y="60792"/>
                  </a:lnTo>
                  <a:lnTo>
                    <a:pt x="49576" y="31047"/>
                  </a:lnTo>
                  <a:lnTo>
                    <a:pt x="83709" y="10412"/>
                  </a:lnTo>
                  <a:lnTo>
                    <a:pt x="122310" y="657"/>
                  </a:lnTo>
                  <a:lnTo>
                    <a:pt x="135602" y="0"/>
                  </a:lnTo>
                  <a:lnTo>
                    <a:pt x="142264" y="164"/>
                  </a:lnTo>
                  <a:lnTo>
                    <a:pt x="181278" y="7992"/>
                  </a:lnTo>
                  <a:lnTo>
                    <a:pt x="216387" y="26922"/>
                  </a:lnTo>
                  <a:lnTo>
                    <a:pt x="244515" y="55295"/>
                  </a:lnTo>
                  <a:lnTo>
                    <a:pt x="263281" y="90711"/>
                  </a:lnTo>
                  <a:lnTo>
                    <a:pt x="271041" y="130066"/>
                  </a:lnTo>
                  <a:lnTo>
                    <a:pt x="271204" y="136786"/>
                  </a:lnTo>
                  <a:lnTo>
                    <a:pt x="271041" y="143506"/>
                  </a:lnTo>
                  <a:lnTo>
                    <a:pt x="263281" y="182861"/>
                  </a:lnTo>
                  <a:lnTo>
                    <a:pt x="244515" y="218277"/>
                  </a:lnTo>
                  <a:lnTo>
                    <a:pt x="216387" y="246650"/>
                  </a:lnTo>
                  <a:lnTo>
                    <a:pt x="181278" y="265580"/>
                  </a:lnTo>
                  <a:lnTo>
                    <a:pt x="142264" y="273408"/>
                  </a:lnTo>
                  <a:lnTo>
                    <a:pt x="135602" y="273573"/>
                  </a:lnTo>
                  <a:lnTo>
                    <a:pt x="128940" y="273408"/>
                  </a:lnTo>
                  <a:lnTo>
                    <a:pt x="89926" y="265580"/>
                  </a:lnTo>
                  <a:lnTo>
                    <a:pt x="54817" y="246650"/>
                  </a:lnTo>
                  <a:lnTo>
                    <a:pt x="26689" y="218277"/>
                  </a:lnTo>
                  <a:lnTo>
                    <a:pt x="7923" y="182861"/>
                  </a:lnTo>
                  <a:lnTo>
                    <a:pt x="162" y="143506"/>
                  </a:lnTo>
                  <a:lnTo>
                    <a:pt x="0" y="1367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184686" y="4300517"/>
            <a:ext cx="3126105" cy="16096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0800"/>
              </a:lnSpc>
              <a:spcBef>
                <a:spcPts val="95"/>
              </a:spcBef>
            </a:pPr>
            <a:r>
              <a:rPr sz="3200" dirty="0">
                <a:solidFill>
                  <a:srgbClr val="041F60"/>
                </a:solidFill>
                <a:latin typeface="Trebuchet MS"/>
                <a:cs typeface="Trebuchet MS"/>
              </a:rPr>
              <a:t>ANALYTICKÁ </a:t>
            </a:r>
            <a:r>
              <a:rPr sz="3100" dirty="0">
                <a:solidFill>
                  <a:srgbClr val="041F60"/>
                </a:solidFill>
                <a:latin typeface="Lucida Sans Unicode"/>
                <a:cs typeface="Lucida Sans Unicode"/>
              </a:rPr>
              <a:t>Č</a:t>
            </a:r>
            <a:r>
              <a:rPr sz="3200" dirty="0">
                <a:solidFill>
                  <a:srgbClr val="041F60"/>
                </a:solidFill>
                <a:latin typeface="Trebuchet MS"/>
                <a:cs typeface="Trebuchet MS"/>
              </a:rPr>
              <a:t>ÁST DO</a:t>
            </a:r>
            <a:r>
              <a:rPr lang="cs-CZ" sz="3200" dirty="0">
                <a:solidFill>
                  <a:srgbClr val="041F60"/>
                </a:solidFill>
                <a:latin typeface="Trebuchet MS"/>
              </a:rPr>
              <a:t> KONCE</a:t>
            </a:r>
            <a:r>
              <a:rPr sz="3200" dirty="0">
                <a:solidFill>
                  <a:srgbClr val="041F60"/>
                </a:solidFill>
                <a:latin typeface="Trebuchet MS"/>
                <a:cs typeface="Trebuchet MS"/>
              </a:rPr>
              <a:t> </a:t>
            </a:r>
            <a:r>
              <a:rPr lang="cs-CZ" sz="3200" dirty="0">
                <a:solidFill>
                  <a:srgbClr val="041F60"/>
                </a:solidFill>
                <a:latin typeface="Trebuchet MS"/>
                <a:cs typeface="Trebuchet MS"/>
              </a:rPr>
              <a:t>BŘEZNA</a:t>
            </a:r>
            <a:endParaRPr sz="3200" dirty="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84104" y="6936412"/>
            <a:ext cx="3329304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dirty="0">
                <a:solidFill>
                  <a:srgbClr val="041F60"/>
                </a:solidFill>
                <a:latin typeface="Tahoma"/>
                <a:cs typeface="Tahoma"/>
              </a:rPr>
              <a:t>Jaká je situace?</a:t>
            </a:r>
            <a:endParaRPr sz="3400" dirty="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253533" y="4287179"/>
            <a:ext cx="3102610" cy="16096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0800"/>
              </a:lnSpc>
              <a:spcBef>
                <a:spcPts val="95"/>
              </a:spcBef>
            </a:pPr>
            <a:r>
              <a:rPr sz="3200" dirty="0">
                <a:solidFill>
                  <a:srgbClr val="041F60"/>
                </a:solidFill>
                <a:latin typeface="Trebuchet MS"/>
              </a:rPr>
              <a:t>NÁVRHOVÁ ČÁST  DO </a:t>
            </a:r>
            <a:r>
              <a:rPr lang="cs-CZ" sz="3200" dirty="0">
                <a:solidFill>
                  <a:srgbClr val="041F60"/>
                </a:solidFill>
                <a:latin typeface="Trebuchet MS"/>
              </a:rPr>
              <a:t>KONCE ČERVNA</a:t>
            </a:r>
            <a:endParaRPr sz="3200" dirty="0">
              <a:solidFill>
                <a:srgbClr val="041F60"/>
              </a:solidFill>
              <a:latin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252952" y="6885647"/>
            <a:ext cx="3710304" cy="10592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spcBef>
                <a:spcPts val="100"/>
              </a:spcBef>
            </a:pPr>
            <a:r>
              <a:rPr sz="3400" dirty="0">
                <a:solidFill>
                  <a:srgbClr val="041F60"/>
                </a:solidFill>
                <a:latin typeface="Tahoma"/>
                <a:cs typeface="Tahoma"/>
              </a:rPr>
              <a:t>Co s tím budeme  dělat?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9322380" y="4300517"/>
            <a:ext cx="3653154" cy="215629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0800"/>
              </a:lnSpc>
              <a:spcBef>
                <a:spcPts val="95"/>
              </a:spcBef>
            </a:pPr>
            <a:r>
              <a:rPr lang="cs-CZ" sz="3200" dirty="0">
                <a:solidFill>
                  <a:srgbClr val="041F60"/>
                </a:solidFill>
                <a:latin typeface="Trebuchet MS"/>
              </a:rPr>
              <a:t>PLÁN</a:t>
            </a:r>
            <a:r>
              <a:rPr sz="3200" dirty="0">
                <a:solidFill>
                  <a:srgbClr val="041F60"/>
                </a:solidFill>
                <a:latin typeface="Trebuchet MS"/>
              </a:rPr>
              <a:t> IMPLEMENTACE</a:t>
            </a:r>
            <a:r>
              <a:rPr lang="cs-CZ" sz="3200" dirty="0">
                <a:solidFill>
                  <a:srgbClr val="041F60"/>
                </a:solidFill>
                <a:latin typeface="Trebuchet MS"/>
              </a:rPr>
              <a:t> A AKČNÍ PLÁN </a:t>
            </a:r>
            <a:r>
              <a:rPr sz="3200" dirty="0">
                <a:solidFill>
                  <a:srgbClr val="041F60"/>
                </a:solidFill>
                <a:latin typeface="Trebuchet MS"/>
              </a:rPr>
              <a:t>DO </a:t>
            </a:r>
            <a:r>
              <a:rPr lang="cs-CZ" sz="3200" dirty="0">
                <a:solidFill>
                  <a:srgbClr val="041F60"/>
                </a:solidFill>
                <a:latin typeface="Trebuchet MS"/>
              </a:rPr>
              <a:t>KONCE ŘÍJNA</a:t>
            </a:r>
            <a:endParaRPr sz="3200" dirty="0">
              <a:solidFill>
                <a:srgbClr val="041F60"/>
              </a:solidFill>
              <a:latin typeface="Trebuchet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321799" y="6854459"/>
            <a:ext cx="3247390" cy="1784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799"/>
              </a:lnSpc>
              <a:spcBef>
                <a:spcPts val="100"/>
              </a:spcBef>
            </a:pPr>
            <a:r>
              <a:rPr sz="3400" dirty="0">
                <a:solidFill>
                  <a:srgbClr val="041F60"/>
                </a:solidFill>
                <a:latin typeface="Tahoma"/>
                <a:cs typeface="Tahoma"/>
              </a:rPr>
              <a:t>Jak to budeme  </a:t>
            </a:r>
            <a:r>
              <a:rPr lang="cs-CZ" sz="3400" dirty="0">
                <a:solidFill>
                  <a:srgbClr val="041F60"/>
                </a:solidFill>
                <a:latin typeface="Tahoma"/>
                <a:cs typeface="Tahoma"/>
              </a:rPr>
              <a:t>dělat? </a:t>
            </a:r>
          </a:p>
          <a:p>
            <a:pPr marL="12700" marR="5080">
              <a:lnSpc>
                <a:spcPct val="115799"/>
              </a:lnSpc>
              <a:spcBef>
                <a:spcPts val="100"/>
              </a:spcBef>
            </a:pPr>
            <a:endParaRPr sz="3400" dirty="0">
              <a:solidFill>
                <a:srgbClr val="041F60"/>
              </a:solidFill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3391229" y="4300517"/>
            <a:ext cx="3067971" cy="215629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0800"/>
              </a:lnSpc>
              <a:spcBef>
                <a:spcPts val="95"/>
              </a:spcBef>
            </a:pPr>
            <a:r>
              <a:rPr lang="cs-CZ" sz="3200" dirty="0">
                <a:solidFill>
                  <a:srgbClr val="041F60"/>
                </a:solidFill>
                <a:latin typeface="Trebuchet MS"/>
              </a:rPr>
              <a:t>KONEČNÁ VERZE DOKUMENTU DO KONCE PROSINCE</a:t>
            </a:r>
            <a:endParaRPr sz="3200" dirty="0">
              <a:solidFill>
                <a:srgbClr val="041F60"/>
              </a:solidFill>
              <a:latin typeface="Trebuchet MS"/>
            </a:endParaRPr>
          </a:p>
        </p:txBody>
      </p:sp>
      <p:sp>
        <p:nvSpPr>
          <p:cNvPr id="22" name="object 20">
            <a:extLst>
              <a:ext uri="{FF2B5EF4-FFF2-40B4-BE49-F238E27FC236}">
                <a16:creationId xmlns:a16="http://schemas.microsoft.com/office/drawing/2014/main" id="{769206A9-F457-4132-828A-9DAD287474B3}"/>
              </a:ext>
            </a:extLst>
          </p:cNvPr>
          <p:cNvSpPr txBox="1"/>
          <p:nvPr/>
        </p:nvSpPr>
        <p:spPr>
          <a:xfrm>
            <a:off x="9338395" y="8343900"/>
            <a:ext cx="3247390" cy="1784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799"/>
              </a:lnSpc>
              <a:spcBef>
                <a:spcPts val="100"/>
              </a:spcBef>
            </a:pPr>
            <a:r>
              <a:rPr lang="cs-CZ" sz="3400" dirty="0">
                <a:solidFill>
                  <a:srgbClr val="041F60"/>
                </a:solidFill>
                <a:latin typeface="Tahoma"/>
                <a:cs typeface="Tahoma"/>
              </a:rPr>
              <a:t>Kdo, kdy, za  kolik...</a:t>
            </a:r>
          </a:p>
          <a:p>
            <a:pPr marL="12700" marR="5080">
              <a:lnSpc>
                <a:spcPct val="115799"/>
              </a:lnSpc>
              <a:spcBef>
                <a:spcPts val="100"/>
              </a:spcBef>
            </a:pPr>
            <a:endParaRPr sz="3400" dirty="0">
              <a:solidFill>
                <a:srgbClr val="041F60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011735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640080" y="571500"/>
            <a:ext cx="16041369" cy="103169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cs-CZ" sz="6600" b="1" dirty="0">
                <a:solidFill>
                  <a:srgbClr val="041F60"/>
                </a:solidFill>
                <a:latin typeface="Arial"/>
                <a:cs typeface="Arial"/>
              </a:rPr>
              <a:t>ANKETA</a:t>
            </a:r>
            <a:endParaRPr sz="6600" dirty="0">
              <a:latin typeface="Arial"/>
              <a:cs typeface="Arial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590FD6D4-4B7F-4453-AA9D-46377E2232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027" y="1790700"/>
            <a:ext cx="15462249" cy="9150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Připravenost na problémy související s klimatickou změnou</a:t>
            </a:r>
            <a:endParaRPr kumimoji="0" lang="cs-CZ" altLang="cs-CZ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cs-CZ" altLang="cs-CZ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celkem </a:t>
            </a:r>
            <a:r>
              <a:rPr lang="cs-CZ" altLang="cs-CZ" sz="3600" dirty="0">
                <a:latin typeface="Arial" panose="020B0604020202020204" pitchFamily="34" charset="0"/>
                <a:cs typeface="Arial" panose="020B0604020202020204" pitchFamily="34" charset="0"/>
              </a:rPr>
              <a:t>114 respondentů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altLang="cs-C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71500" indent="-5715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>94 % respondentů se shodlo v tom, že dochází ke klimatické změně, přičemž 97 % z nich tuto změnu vnímá jako velmi důležitý problém současnosti</a:t>
            </a:r>
          </a:p>
          <a:p>
            <a:pPr marL="571500" indent="-5715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endParaRPr lang="cs-CZ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>jako nejméně připravené byly vyhodnoceny oblasti stavu přírody a biodiverzity, zemědělství, stav vody v krajině a zdroje pitné vody </a:t>
            </a:r>
          </a:p>
          <a:p>
            <a:pPr marL="571500" indent="-5715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endParaRPr lang="cs-CZ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>nejlépe jsou podle respondentů připraveny oblasti krizového řízení v průběhu katastrof nebo zdravotnictví</a:t>
            </a:r>
            <a:endParaRPr kumimoji="0" lang="cs-CZ" altLang="cs-CZ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495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637239" y="510515"/>
            <a:ext cx="16041369" cy="103169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cs-CZ" sz="6600" b="1" dirty="0">
                <a:solidFill>
                  <a:srgbClr val="041F60"/>
                </a:solidFill>
                <a:latin typeface="Arial"/>
                <a:cs typeface="Arial"/>
              </a:rPr>
              <a:t>ANKETA</a:t>
            </a:r>
            <a:endParaRPr sz="6600" dirty="0">
              <a:latin typeface="Arial"/>
              <a:cs typeface="Arial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F7179C2D-B7A0-4679-8F61-8A1C13F296B8}"/>
              </a:ext>
            </a:extLst>
          </p:cNvPr>
          <p:cNvSpPr txBox="1"/>
          <p:nvPr/>
        </p:nvSpPr>
        <p:spPr>
          <a:xfrm>
            <a:off x="637239" y="1663010"/>
            <a:ext cx="7363761" cy="4920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cs-CZ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Nejčastěji zmiňované problémy:</a:t>
            </a:r>
            <a:endParaRPr lang="cs-CZ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latin typeface="Arial" panose="020B0604020202020204" pitchFamily="34" charset="0"/>
                <a:cs typeface="Times New Roman" panose="02020603050405020304" pitchFamily="18" charset="0"/>
              </a:rPr>
              <a:t>hospodaření s vodou</a:t>
            </a:r>
          </a:p>
          <a:p>
            <a:pPr marL="457200" indent="-4572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latin typeface="Arial" panose="020B0604020202020204" pitchFamily="34" charset="0"/>
                <a:cs typeface="Times New Roman" panose="02020603050405020304" pitchFamily="18" charset="0"/>
              </a:rPr>
              <a:t>zachytávání dešťové vody</a:t>
            </a:r>
          </a:p>
          <a:p>
            <a:pPr marL="457200" indent="-4572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latin typeface="Arial" panose="020B0604020202020204" pitchFamily="34" charset="0"/>
                <a:cs typeface="Times New Roman" panose="02020603050405020304" pitchFamily="18" charset="0"/>
              </a:rPr>
              <a:t>problémy s přívalovými srážkami</a:t>
            </a:r>
          </a:p>
          <a:p>
            <a:pPr marL="457200" indent="-4572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latin typeface="Arial" panose="020B0604020202020204" pitchFamily="34" charset="0"/>
                <a:cs typeface="Times New Roman" panose="02020603050405020304" pitchFamily="18" charset="0"/>
              </a:rPr>
              <a:t>velké množství nepropustných ploch</a:t>
            </a:r>
          </a:p>
          <a:p>
            <a:pPr marL="457200" indent="-4572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latin typeface="Arial" panose="020B0604020202020204" pitchFamily="34" charset="0"/>
                <a:cs typeface="Times New Roman" panose="02020603050405020304" pitchFamily="18" charset="0"/>
              </a:rPr>
              <a:t>problémy spojené s efektem městského tepelného ostrova</a:t>
            </a:r>
          </a:p>
          <a:p>
            <a:pPr marL="457200" indent="-4572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latin typeface="Arial" panose="020B0604020202020204" pitchFamily="34" charset="0"/>
                <a:cs typeface="Times New Roman" panose="02020603050405020304" pitchFamily="18" charset="0"/>
              </a:rPr>
              <a:t>nevhodný způsob sečení trávy nebo její usychání</a:t>
            </a:r>
          </a:p>
          <a:p>
            <a:pPr algn="just">
              <a:lnSpc>
                <a:spcPct val="115000"/>
              </a:lnSpc>
            </a:pPr>
            <a:endParaRPr lang="cs-CZ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EF5A6DDC-3B0F-4657-8D7B-F9C8387DF40F}"/>
              </a:ext>
            </a:extLst>
          </p:cNvPr>
          <p:cNvSpPr txBox="1"/>
          <p:nvPr/>
        </p:nvSpPr>
        <p:spPr>
          <a:xfrm>
            <a:off x="838200" y="6972300"/>
            <a:ext cx="10591800" cy="3023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cs-CZ" sz="2800" b="1" dirty="0">
                <a:solidFill>
                  <a:schemeClr val="tx2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Nejčastěji zmiňovaná opatření:</a:t>
            </a:r>
          </a:p>
          <a:p>
            <a:pPr marL="457200" indent="-4572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zvyšování množství přírodních prvků (zeleň, vodní plochy, …)</a:t>
            </a:r>
          </a:p>
          <a:p>
            <a:pPr marL="457200" indent="-4572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zavádění technických řešení (zachycování dešťové vody, protipovodňová opatření, ...)</a:t>
            </a:r>
          </a:p>
          <a:p>
            <a:pPr marL="457200" indent="-4572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zvy</a:t>
            </a:r>
            <a:r>
              <a:rPr lang="cs-CZ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šování povědomí veřejnosti o změně klimatu a apel na změnu chování.</a:t>
            </a:r>
            <a:endParaRPr lang="cs-CZ" sz="2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CFE5CCD-B4CC-4E80-8192-404D4A8A196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0" y="1685068"/>
            <a:ext cx="8382000" cy="5577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812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6000" y="890420"/>
            <a:ext cx="7310755" cy="1016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0" b="1" dirty="0">
                <a:solidFill>
                  <a:srgbClr val="041F60"/>
                </a:solidFill>
                <a:latin typeface="Arial"/>
                <a:cs typeface="Arial"/>
              </a:rPr>
              <a:t>HLAVNÍ HROZBY</a:t>
            </a:r>
            <a:endParaRPr sz="65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9547345"/>
            <a:ext cx="18288000" cy="739775"/>
          </a:xfrm>
          <a:custGeom>
            <a:avLst/>
            <a:gdLst/>
            <a:ahLst/>
            <a:cxnLst/>
            <a:rect l="l" t="t" r="r" b="b"/>
            <a:pathLst>
              <a:path w="18288000" h="739775">
                <a:moveTo>
                  <a:pt x="18287998" y="739654"/>
                </a:moveTo>
                <a:lnTo>
                  <a:pt x="0" y="739654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739654"/>
                </a:lnTo>
                <a:close/>
              </a:path>
            </a:pathLst>
          </a:custGeom>
          <a:solidFill>
            <a:srgbClr val="4AE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51150" y="4032809"/>
            <a:ext cx="2592143" cy="2592143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625654" y="4032809"/>
            <a:ext cx="2592143" cy="2592143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828877" y="4032809"/>
            <a:ext cx="2592143" cy="2592143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1840851" y="7014358"/>
            <a:ext cx="3018149" cy="1594026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 indent="24130">
              <a:spcBef>
                <a:spcPts val="90"/>
              </a:spcBef>
            </a:pPr>
            <a:r>
              <a:rPr lang="cs-CZ" sz="5150" dirty="0">
                <a:solidFill>
                  <a:srgbClr val="041F60"/>
                </a:solidFill>
                <a:latin typeface="Arial MT"/>
              </a:rPr>
              <a:t>Přívalové  </a:t>
            </a:r>
            <a:r>
              <a:rPr sz="5150" dirty="0">
                <a:solidFill>
                  <a:srgbClr val="041F60"/>
                </a:solidFill>
                <a:latin typeface="Arial MT"/>
              </a:rPr>
              <a:t>povodně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211220" y="7159315"/>
            <a:ext cx="2209800" cy="80406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5150" dirty="0">
                <a:solidFill>
                  <a:srgbClr val="041F60"/>
                </a:solidFill>
                <a:latin typeface="Arial MT"/>
                <a:cs typeface="Arial MT"/>
              </a:rPr>
              <a:t>Sucho</a:t>
            </a:r>
            <a:endParaRPr sz="5150" dirty="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419600" y="7014358"/>
            <a:ext cx="2552700" cy="159659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5150" dirty="0">
                <a:solidFill>
                  <a:srgbClr val="041F60"/>
                </a:solidFill>
                <a:latin typeface="Arial MT"/>
                <a:cs typeface="Arial MT"/>
              </a:rPr>
              <a:t>Vlny horka</a:t>
            </a:r>
            <a:endParaRPr sz="5150" dirty="0">
              <a:latin typeface="Arial MT"/>
              <a:cs typeface="Arial MT"/>
            </a:endParaRPr>
          </a:p>
        </p:txBody>
      </p:sp>
    </p:spTree>
    <p:extLst>
      <p:ext uri="{BB962C8B-B14F-4D97-AF65-F5344CB8AC3E}">
        <p14:creationId xmlns:p14="http://schemas.microsoft.com/office/powerpoint/2010/main" val="2873358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000" y="317744"/>
            <a:ext cx="14452600" cy="25058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s-CZ" sz="5400" b="1" dirty="0">
                <a:solidFill>
                  <a:srgbClr val="041F60"/>
                </a:solidFill>
                <a:latin typeface="Arial"/>
                <a:cs typeface="Arial"/>
              </a:rPr>
              <a:t>CELKOVÁ </a:t>
            </a:r>
            <a:br>
              <a:rPr lang="cs-CZ" sz="5400" b="1" dirty="0">
                <a:solidFill>
                  <a:srgbClr val="041F60"/>
                </a:solidFill>
                <a:latin typeface="Arial"/>
                <a:cs typeface="Arial"/>
              </a:rPr>
            </a:br>
            <a:r>
              <a:rPr lang="cs-CZ" sz="5400" b="1" dirty="0">
                <a:solidFill>
                  <a:srgbClr val="041F60"/>
                </a:solidFill>
                <a:latin typeface="Arial"/>
                <a:cs typeface="Arial"/>
              </a:rPr>
              <a:t>ZRANITELNOST </a:t>
            </a:r>
            <a:br>
              <a:rPr lang="cs-CZ" sz="5400" b="1" dirty="0">
                <a:solidFill>
                  <a:srgbClr val="041F60"/>
                </a:solidFill>
                <a:latin typeface="Arial"/>
                <a:cs typeface="Arial"/>
              </a:rPr>
            </a:br>
            <a:r>
              <a:rPr lang="cs-CZ" sz="5400" b="1" dirty="0">
                <a:solidFill>
                  <a:srgbClr val="041F60"/>
                </a:solidFill>
                <a:latin typeface="Arial"/>
                <a:cs typeface="Arial"/>
              </a:rPr>
              <a:t>ÚZEMÍ</a:t>
            </a:r>
            <a:endParaRPr sz="5400" dirty="0">
              <a:latin typeface="Arial"/>
              <a:cs typeface="Arial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DDAFA47-D17B-40B9-A1BA-A8CB585F272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355844"/>
            <a:ext cx="9000000" cy="9000000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82B9329C-941B-4B5F-B953-E6D52F368D4B}"/>
              </a:ext>
            </a:extLst>
          </p:cNvPr>
          <p:cNvSpPr txBox="1"/>
          <p:nvPr/>
        </p:nvSpPr>
        <p:spPr>
          <a:xfrm>
            <a:off x="762000" y="4140626"/>
            <a:ext cx="6324600" cy="3331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cs-CZ" sz="28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cs-CZ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ejohroženější místa v Karviné </a:t>
            </a:r>
            <a:r>
              <a:rPr lang="cs-CZ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 jednotlivé hrozby (vlny veder, sucho, přívalové povodně). </a:t>
            </a:r>
          </a:p>
          <a:p>
            <a:pPr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cs-CZ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 těchto místech je vhodné se zaměřit na realizaci adaptačních opatření.</a:t>
            </a:r>
            <a:endParaRPr lang="cs-CZ" sz="2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566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561830"/>
          </a:xfrm>
          <a:custGeom>
            <a:avLst/>
            <a:gdLst/>
            <a:ahLst/>
            <a:cxnLst/>
            <a:rect l="l" t="t" r="r" b="b"/>
            <a:pathLst>
              <a:path w="18288000" h="9561830">
                <a:moveTo>
                  <a:pt x="0" y="9561218"/>
                </a:moveTo>
                <a:lnTo>
                  <a:pt x="18287998" y="9561218"/>
                </a:lnTo>
                <a:lnTo>
                  <a:pt x="18287998" y="0"/>
                </a:lnTo>
                <a:lnTo>
                  <a:pt x="0" y="0"/>
                </a:lnTo>
                <a:lnTo>
                  <a:pt x="0" y="9561218"/>
                </a:lnTo>
                <a:close/>
              </a:path>
            </a:pathLst>
          </a:custGeom>
          <a:solidFill>
            <a:srgbClr val="041F6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57200" y="383760"/>
            <a:ext cx="7899400" cy="9687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8050"/>
              </a:lnSpc>
            </a:pPr>
            <a:r>
              <a:rPr lang="cs-CZ" sz="6500" b="1" dirty="0">
                <a:solidFill>
                  <a:srgbClr val="FFFFFF"/>
                </a:solidFill>
                <a:latin typeface="Arial"/>
                <a:cs typeface="Arial"/>
              </a:rPr>
              <a:t>VIZE MĚSTA</a:t>
            </a:r>
            <a:endParaRPr sz="65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62000" y="1714500"/>
            <a:ext cx="17068800" cy="45719"/>
          </a:xfrm>
          <a:custGeom>
            <a:avLst/>
            <a:gdLst/>
            <a:ahLst/>
            <a:cxnLst/>
            <a:rect l="l" t="t" r="r" b="b"/>
            <a:pathLst>
              <a:path w="7505700" h="38100">
                <a:moveTo>
                  <a:pt x="0" y="0"/>
                </a:moveTo>
                <a:lnTo>
                  <a:pt x="7505136" y="0"/>
                </a:lnTo>
                <a:lnTo>
                  <a:pt x="7505136" y="38099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solidFill>
            <a:srgbClr val="4AE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2" name="Tabulka 11">
            <a:extLst>
              <a:ext uri="{FF2B5EF4-FFF2-40B4-BE49-F238E27FC236}">
                <a16:creationId xmlns:a16="http://schemas.microsoft.com/office/drawing/2014/main" id="{318F2C34-C68C-4B76-A809-7E2D5D7EC3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9586470"/>
              </p:ext>
            </p:extLst>
          </p:nvPr>
        </p:nvGraphicFramePr>
        <p:xfrm>
          <a:off x="465221" y="2610476"/>
          <a:ext cx="17068800" cy="4876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068800">
                  <a:extLst>
                    <a:ext uri="{9D8B030D-6E8A-4147-A177-3AD203B41FA5}">
                      <a16:colId xmlns:a16="http://schemas.microsoft.com/office/drawing/2014/main" val="3023676036"/>
                    </a:ext>
                  </a:extLst>
                </a:gridCol>
              </a:tblGrid>
              <a:tr h="4754886">
                <a:tc>
                  <a:txBody>
                    <a:bodyPr/>
                    <a:lstStyle/>
                    <a:p>
                      <a:pPr algn="ctr"/>
                      <a:r>
                        <a:rPr lang="cs-CZ" sz="4000" b="1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Karviná je odolná vůči hrozbám vyplývajícím ze změny klimatu. </a:t>
                      </a:r>
                    </a:p>
                    <a:p>
                      <a:pPr algn="ctr"/>
                      <a:r>
                        <a:rPr lang="cs-CZ" sz="4000" b="1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Ve veřejném prostoru je dostatek zeleně, která společně s vodními prvky vytváří příjemné prostředí pro život místních obyvatel. </a:t>
                      </a:r>
                    </a:p>
                    <a:p>
                      <a:pPr algn="ctr"/>
                      <a:r>
                        <a:rPr lang="cs-CZ" sz="4000" b="1" dirty="0" err="1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Pohornická</a:t>
                      </a:r>
                      <a:r>
                        <a:rPr lang="cs-CZ" sz="4000" b="1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krajina je ekologicky stabilní území atraktivní pro obyvatele i návštěvníky. </a:t>
                      </a:r>
                    </a:p>
                    <a:p>
                      <a:pPr algn="ctr"/>
                      <a:r>
                        <a:rPr lang="cs-CZ" sz="4000" b="1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Karviná aktivně snižuje svůj příspěvek ke změně klimatu: efektivně hospodaří s energií a odpady, využívá maximální množství obnovitelných zdrojů a čisté dopravy.</a:t>
                      </a:r>
                      <a:endParaRPr lang="cs-CZ" sz="4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88681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"/>
            <a:ext cx="18288000" cy="10286997"/>
          </a:xfrm>
          <a:custGeom>
            <a:avLst/>
            <a:gdLst/>
            <a:ahLst/>
            <a:cxnLst/>
            <a:rect l="l" t="t" r="r" b="b"/>
            <a:pathLst>
              <a:path w="18288000" h="9561830">
                <a:moveTo>
                  <a:pt x="0" y="9561218"/>
                </a:moveTo>
                <a:lnTo>
                  <a:pt x="18287998" y="9561218"/>
                </a:lnTo>
                <a:lnTo>
                  <a:pt x="18287998" y="0"/>
                </a:lnTo>
                <a:lnTo>
                  <a:pt x="0" y="0"/>
                </a:lnTo>
                <a:lnTo>
                  <a:pt x="0" y="9561218"/>
                </a:lnTo>
                <a:close/>
              </a:path>
            </a:pathLst>
          </a:custGeom>
          <a:solidFill>
            <a:srgbClr val="041F6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19100" y="213118"/>
            <a:ext cx="14554200" cy="9687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8050"/>
              </a:lnSpc>
            </a:pPr>
            <a:r>
              <a:rPr lang="cs-CZ" sz="5400" b="1" dirty="0">
                <a:solidFill>
                  <a:srgbClr val="FFFFFF"/>
                </a:solidFill>
                <a:latin typeface="Arial"/>
                <a:cs typeface="Arial"/>
              </a:rPr>
              <a:t>STRATEGICKÉ</a:t>
            </a:r>
            <a:r>
              <a:rPr lang="cs-CZ" sz="6500" b="1" dirty="0">
                <a:solidFill>
                  <a:srgbClr val="FFFFFF"/>
                </a:solidFill>
                <a:latin typeface="Arial"/>
                <a:cs typeface="Arial"/>
              </a:rPr>
              <a:t> A SPECIFICKÉ CÍLE</a:t>
            </a:r>
            <a:endParaRPr sz="65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76300" y="1203357"/>
            <a:ext cx="17068800" cy="45719"/>
          </a:xfrm>
          <a:custGeom>
            <a:avLst/>
            <a:gdLst/>
            <a:ahLst/>
            <a:cxnLst/>
            <a:rect l="l" t="t" r="r" b="b"/>
            <a:pathLst>
              <a:path w="7505700" h="38100">
                <a:moveTo>
                  <a:pt x="0" y="0"/>
                </a:moveTo>
                <a:lnTo>
                  <a:pt x="7505136" y="0"/>
                </a:lnTo>
                <a:lnTo>
                  <a:pt x="7505136" y="38099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solidFill>
            <a:srgbClr val="4AE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C491CCCA-689E-4EFC-9C9A-D017A756AA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5010226"/>
              </p:ext>
            </p:extLst>
          </p:nvPr>
        </p:nvGraphicFramePr>
        <p:xfrm>
          <a:off x="419100" y="1395026"/>
          <a:ext cx="17526000" cy="88396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66364">
                  <a:extLst>
                    <a:ext uri="{9D8B030D-6E8A-4147-A177-3AD203B41FA5}">
                      <a16:colId xmlns:a16="http://schemas.microsoft.com/office/drawing/2014/main" val="4051444557"/>
                    </a:ext>
                  </a:extLst>
                </a:gridCol>
                <a:gridCol w="9559636">
                  <a:extLst>
                    <a:ext uri="{9D8B030D-6E8A-4147-A177-3AD203B41FA5}">
                      <a16:colId xmlns:a16="http://schemas.microsoft.com/office/drawing/2014/main" val="1258706211"/>
                    </a:ext>
                  </a:extLst>
                </a:gridCol>
              </a:tblGrid>
              <a:tr h="699383">
                <a:tc>
                  <a:txBody>
                    <a:bodyPr/>
                    <a:lstStyle/>
                    <a:p>
                      <a:pPr marL="194310" algn="l">
                        <a:lnSpc>
                          <a:spcPct val="115000"/>
                        </a:lnSpc>
                      </a:pPr>
                      <a:r>
                        <a:rPr lang="cs-CZ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STRATEGICKÉ CÍLE</a:t>
                      </a:r>
                      <a:endParaRPr lang="cs-CZ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5400" algn="just">
                        <a:lnSpc>
                          <a:spcPct val="115000"/>
                        </a:lnSpc>
                        <a:tabLst>
                          <a:tab pos="295910" algn="l"/>
                        </a:tabLst>
                      </a:pPr>
                      <a:r>
                        <a:rPr lang="cs-CZ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SPECIFICKÉ CÍLE</a:t>
                      </a:r>
                      <a:endParaRPr lang="cs-CZ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15995639"/>
                  </a:ext>
                </a:extLst>
              </a:tr>
              <a:tr h="962059">
                <a:tc rowSpan="3">
                  <a:txBody>
                    <a:bodyPr/>
                    <a:lstStyle/>
                    <a:p>
                      <a:pPr marL="194310" algn="l">
                        <a:lnSpc>
                          <a:spcPct val="115000"/>
                        </a:lnSpc>
                      </a:pPr>
                      <a:r>
                        <a:rPr lang="cs-CZ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buFont typeface="+mj-lt"/>
                        <a:buAutoNum type="arabicPeriod"/>
                        <a:tabLst>
                          <a:tab pos="26670" algn="l"/>
                        </a:tabLst>
                      </a:pPr>
                      <a:r>
                        <a:rPr lang="cs-CZ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Karviná je odolná vůči hrozbám vyplývajícím ze změny klimatu</a:t>
                      </a:r>
                      <a:endParaRPr lang="cs-CZ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lvl="1" indent="0" algn="l">
                        <a:lnSpc>
                          <a:spcPct val="115000"/>
                        </a:lnSpc>
                        <a:buFont typeface="+mj-lt"/>
                        <a:buNone/>
                        <a:tabLst>
                          <a:tab pos="295910" algn="l"/>
                        </a:tabLst>
                      </a:pPr>
                      <a:r>
                        <a:rPr lang="cs-CZ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1.1. Snížit dopady extrémních hydrologických jevů v zastavěném území i v krajině</a:t>
                      </a:r>
                      <a:endParaRPr lang="cs-CZ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44827"/>
                  </a:ext>
                </a:extLst>
              </a:tr>
              <a:tr h="4596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42950" lvl="1" indent="-285750" algn="l">
                        <a:lnSpc>
                          <a:spcPct val="115000"/>
                        </a:lnSpc>
                        <a:buFont typeface="+mj-lt"/>
                        <a:buAutoNum type="arabicPeriod"/>
                        <a:tabLst>
                          <a:tab pos="295910" algn="l"/>
                        </a:tabLst>
                      </a:pPr>
                      <a:r>
                        <a:rPr lang="cs-CZ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Zvýšit ekologickou stabilitu území</a:t>
                      </a:r>
                      <a:endParaRPr lang="cs-CZ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5653727"/>
                  </a:ext>
                </a:extLst>
              </a:tr>
              <a:tr h="146444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42950" lvl="1" indent="-285750" algn="l">
                        <a:lnSpc>
                          <a:spcPct val="115000"/>
                        </a:lnSpc>
                        <a:buFont typeface="+mj-lt"/>
                        <a:buAutoNum type="arabicPeriod"/>
                        <a:tabLst>
                          <a:tab pos="295910" algn="l"/>
                        </a:tabLst>
                      </a:pPr>
                      <a:r>
                        <a:rPr lang="cs-CZ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Zlepšit připravenost města v oblasti krizového řízení s přihlédnutím k nejzranitelnějším skupinám obyvatelstva</a:t>
                      </a:r>
                      <a:endParaRPr lang="cs-CZ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503410"/>
                  </a:ext>
                </a:extLst>
              </a:tr>
              <a:tr h="1035486">
                <a:tc rowSpan="3">
                  <a:txBody>
                    <a:bodyPr/>
                    <a:lstStyle/>
                    <a:p>
                      <a:pPr marL="194310" algn="l">
                        <a:lnSpc>
                          <a:spcPct val="115000"/>
                        </a:lnSpc>
                      </a:pPr>
                      <a:r>
                        <a:rPr lang="cs-CZ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marL="0" lvl="0" indent="0" algn="l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cs-CZ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Karviná je příjemné město pro život s dostatkem zeleně a vody</a:t>
                      </a:r>
                      <a:endParaRPr lang="cs-CZ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lvl="1" indent="0" algn="l">
                        <a:lnSpc>
                          <a:spcPct val="115000"/>
                        </a:lnSpc>
                        <a:buFont typeface="+mj-lt"/>
                        <a:buNone/>
                        <a:tabLst>
                          <a:tab pos="295910" algn="l"/>
                        </a:tabLst>
                      </a:pPr>
                      <a:r>
                        <a:rPr lang="cs-CZ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2.1. Zlepšit mikroklimatické podmínky ve městě a snížit rizika spojená s vysokými teplotami během vln horka</a:t>
                      </a:r>
                      <a:endParaRPr lang="cs-CZ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8937716"/>
                  </a:ext>
                </a:extLst>
              </a:tr>
              <a:tr h="188878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lvl="1" indent="0" algn="l">
                        <a:lnSpc>
                          <a:spcPct val="115000"/>
                        </a:lnSpc>
                        <a:buFont typeface="+mj-lt"/>
                        <a:buNone/>
                        <a:tabLst>
                          <a:tab pos="295910" algn="l"/>
                        </a:tabLst>
                      </a:pPr>
                      <a:r>
                        <a:rPr lang="cs-CZ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2.2. Zvýšit efektivitu hospodaření s vodou ve městě i v krajině</a:t>
                      </a:r>
                    </a:p>
                    <a:p>
                      <a:pPr marL="457200" lvl="1" indent="0" algn="l">
                        <a:lnSpc>
                          <a:spcPct val="115000"/>
                        </a:lnSpc>
                        <a:buFont typeface="+mj-lt"/>
                        <a:buNone/>
                        <a:tabLst>
                          <a:tab pos="295910" algn="l"/>
                        </a:tabLst>
                      </a:pPr>
                      <a:r>
                        <a:rPr lang="cs-CZ" sz="2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2.3. </a:t>
                      </a:r>
                      <a:r>
                        <a:rPr lang="cs-CZ" sz="28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Karviná aktivně spolupracuje na přeměně </a:t>
                      </a:r>
                      <a:r>
                        <a:rPr lang="cs-CZ" sz="28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pohornické</a:t>
                      </a:r>
                      <a:r>
                        <a:rPr lang="cs-CZ" sz="28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krajiny</a:t>
                      </a:r>
                      <a:endParaRPr lang="cs-CZ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046450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lvl="1" indent="0" algn="l">
                        <a:lnSpc>
                          <a:spcPct val="115000"/>
                        </a:lnSpc>
                        <a:buFont typeface="+mj-lt"/>
                        <a:buNone/>
                        <a:tabLst>
                          <a:tab pos="295910" algn="l"/>
                        </a:tabLst>
                      </a:pPr>
                      <a:endParaRPr lang="cs-CZ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8045578"/>
                  </a:ext>
                </a:extLst>
              </a:tr>
              <a:tr h="923887">
                <a:tc rowSpan="3">
                  <a:txBody>
                    <a:bodyPr/>
                    <a:lstStyle/>
                    <a:p>
                      <a:pPr marL="194310" algn="l">
                        <a:lnSpc>
                          <a:spcPct val="115000"/>
                        </a:lnSpc>
                      </a:pPr>
                      <a:r>
                        <a:rPr lang="cs-CZ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marL="0" lvl="0" indent="0" algn="l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cs-CZ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Karviná aktivně snižuje svůj příspěvek ke změně klimatu</a:t>
                      </a:r>
                      <a:endParaRPr lang="cs-CZ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lvl="1" indent="0" algn="l">
                        <a:lnSpc>
                          <a:spcPct val="115000"/>
                        </a:lnSpc>
                        <a:buFont typeface="+mj-lt"/>
                        <a:buNone/>
                        <a:tabLst>
                          <a:tab pos="295910" algn="l"/>
                        </a:tabLst>
                      </a:pPr>
                      <a:r>
                        <a:rPr lang="cs-CZ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3.1. Snížit emise v oblasti hospodaření s energií a odpady</a:t>
                      </a:r>
                      <a:endParaRPr lang="cs-CZ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8636999"/>
                  </a:ext>
                </a:extLst>
              </a:tr>
              <a:tr h="4596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lvl="1" indent="0" algn="l">
                        <a:lnSpc>
                          <a:spcPct val="115000"/>
                        </a:lnSpc>
                        <a:buFont typeface="+mj-lt"/>
                        <a:buNone/>
                        <a:tabLst>
                          <a:tab pos="295910" algn="l"/>
                        </a:tabLst>
                      </a:pPr>
                      <a:r>
                        <a:rPr lang="cs-CZ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3.2. Snížit emise v oblasti dopravy</a:t>
                      </a:r>
                      <a:endParaRPr lang="cs-CZ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1639434"/>
                  </a:ext>
                </a:extLst>
              </a:tr>
              <a:tr h="44143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lvl="1" indent="0" algn="l">
                        <a:lnSpc>
                          <a:spcPct val="115000"/>
                        </a:lnSpc>
                        <a:buFont typeface="+mj-lt"/>
                        <a:buNone/>
                        <a:tabLst>
                          <a:tab pos="295910" algn="l"/>
                        </a:tabLst>
                      </a:pPr>
                      <a:r>
                        <a:rPr lang="cs-CZ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3.3. Zvýšit zapojení veřejnosti v oblasti ochrany klimatu</a:t>
                      </a:r>
                      <a:endParaRPr lang="cs-CZ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2276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99544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894F9673914C3499989714C5DE3F28C" ma:contentTypeVersion="13" ma:contentTypeDescription="Vytvoří nový dokument" ma:contentTypeScope="" ma:versionID="9016e6a342e0bd4caa160a529a3f0334">
  <xsd:schema xmlns:xsd="http://www.w3.org/2001/XMLSchema" xmlns:xs="http://www.w3.org/2001/XMLSchema" xmlns:p="http://schemas.microsoft.com/office/2006/metadata/properties" xmlns:ns2="bb4bdd6f-5d3e-4e51-86cb-6b8494670c2c" xmlns:ns3="188265ba-6b6c-4d6e-8cd7-0b5a91977191" targetNamespace="http://schemas.microsoft.com/office/2006/metadata/properties" ma:root="true" ma:fieldsID="ed61e9d4bdde2f0e1fb4ca82f8ca47a7" ns2:_="" ns3:_="">
    <xsd:import namespace="bb4bdd6f-5d3e-4e51-86cb-6b8494670c2c"/>
    <xsd:import namespace="188265ba-6b6c-4d6e-8cd7-0b5a919771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4bdd6f-5d3e-4e51-86cb-6b8494670c2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8265ba-6b6c-4d6e-8cd7-0b5a9197719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3D48761-0857-4D6C-9F23-1FC37789E51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30FCAFA-1FD4-423B-9D56-17ABCC481A0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C747F1E7-911E-45FF-BE2C-B85FCD4F2071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4828</TotalTime>
  <Words>2027</Words>
  <Application>Microsoft Office PowerPoint</Application>
  <PresentationFormat>Vlastní</PresentationFormat>
  <Paragraphs>198</Paragraphs>
  <Slides>22</Slides>
  <Notes>12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32" baseType="lpstr">
      <vt:lpstr>Arial</vt:lpstr>
      <vt:lpstr>Arial MT</vt:lpstr>
      <vt:lpstr>Calibri</vt:lpstr>
      <vt:lpstr>Lucida Sans Unicode</vt:lpstr>
      <vt:lpstr>NotoSans-Regular</vt:lpstr>
      <vt:lpstr>Symbol</vt:lpstr>
      <vt:lpstr>T3Font_0</vt:lpstr>
      <vt:lpstr>Tahoma</vt:lpstr>
      <vt:lpstr>Trebuchet MS</vt:lpstr>
      <vt:lpstr>Office Theme</vt:lpstr>
      <vt:lpstr>Prezentace aplikace PowerPoint</vt:lpstr>
      <vt:lpstr> PROJEKT „ADAPTAČNÍ STRATEGIE NA ZMĚNU KLIMATU MĚSTA KARVINÁ", REGISTRAČNÍ ČÍSLO PROJEKTU: 3194100020.   FINANCOVÁNO Z FONDŮ EHP A NORSKA 2014-2021 – program CZ-ENVIRONMENT. </vt:lpstr>
      <vt:lpstr>POSTUP PŘÍPRAV</vt:lpstr>
      <vt:lpstr>Prezentace aplikace PowerPoint</vt:lpstr>
      <vt:lpstr>Prezentace aplikace PowerPoint</vt:lpstr>
      <vt:lpstr>HLAVNÍ HROZBY</vt:lpstr>
      <vt:lpstr>CELKOVÁ  ZRANITELNOST  ÚZEMÍ</vt:lpstr>
      <vt:lpstr>VIZE MĚSTA</vt:lpstr>
      <vt:lpstr>STRATEGICKÉ A SPECIFICKÉ CÍLE</vt:lpstr>
      <vt:lpstr>MODRO-ZELENÁ OPATŘENÍ</vt:lpstr>
      <vt:lpstr>OPATŘENÍ A PROJEKTY</vt:lpstr>
      <vt:lpstr>Strategický cíl 1.: Karviná je odolná vůči hrozbám vyplývajícím ze změny klimatu  Specifický cíl: 1.1. Snížit dopady extrémních hydrologických jevů v zastavěném území i v krajině</vt:lpstr>
      <vt:lpstr>Prezentace aplikace PowerPoint</vt:lpstr>
      <vt:lpstr>Strategický cíl 1.: Karviná je odolná vůči hrozbám vyplývajícím ze změny klimatu  Specifický cíl: 1.3. Zlepšit připravenost města v oblasti krizového řízení s přihlédnutím k nejzranitelnějším skupinám obyvatelstva    </vt:lpstr>
      <vt:lpstr>Strategický cíl 2.: Karviná je příjemné město pro život s dostatkem zeleně a vody Specifický cíl: 2.1. Zlepšit mikroklimatické podmínky ve městě a snížit rizika spojená s vysokými teplotami během vln horka   </vt:lpstr>
      <vt:lpstr>Strategický cíl 2.: Karviná je příjemné město pro život s dostatkem zeleně a vody Specifický cíl: 2.1. Zlepšit mikroklimatické podmínky ve městě a snížit rizika spojená s vysokými teplotami během vln horka   </vt:lpstr>
      <vt:lpstr>Strategický cíl 2.: Karviná je příjemné město pro život s dostatkem zeleně a vody Specifický cíl: 2.2. Zvýšit efektivitu hospodaření s vodou ve městě i v krajině   </vt:lpstr>
      <vt:lpstr>Strategický cíl 2.: Karviná je příjemné město pro život s dostatkem zeleně a vody Specifický cíl: 2.3. Karviná aktivně spolupracuje na přeměně pohornické krajiny   </vt:lpstr>
      <vt:lpstr>Strategický cíl 3.: Karviná aktivně snižuje svůj příspěvek ke změně klimatu Specifický cíl: 3.1. Snížit emise v oblasti hospodaření s energií  </vt:lpstr>
      <vt:lpstr>Strategický cíl 3.: Karviná aktivně snižuje svůj příspěvek ke změně klimatu Specifický cíl: 3.2. Snížit emise v oblasti dopravy  </vt:lpstr>
      <vt:lpstr>Strategický cíl 3.: Karviná aktivně snižuje svůj příspěvek ke změně klimatu Specifický cíl: 3.3. Zvýšit zapojení veřejnosti v oblasti ochrany klimatu    </vt:lpstr>
      <vt:lpstr>KONTAKT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STATUTÁRNÍ MĚSTO KARVINÁ</dc:title>
  <dc:creator>Hana Trávníčková</dc:creator>
  <cp:lastModifiedBy>Hana Trávníčková</cp:lastModifiedBy>
  <cp:revision>69</cp:revision>
  <dcterms:created xsi:type="dcterms:W3CDTF">2021-05-17T07:05:35Z</dcterms:created>
  <dcterms:modified xsi:type="dcterms:W3CDTF">2021-08-18T15:34:24Z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0x0101001894F9673914C3499989714C5DE3F28C</vt:lpwstr>
  </property>
</Properties>
</file>